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2" r:id="rId2"/>
    <p:sldId id="305" r:id="rId3"/>
    <p:sldId id="309" r:id="rId4"/>
    <p:sldId id="308" r:id="rId5"/>
    <p:sldId id="310" r:id="rId6"/>
    <p:sldId id="311" r:id="rId7"/>
  </p:sldIdLst>
  <p:sldSz cx="9144000" cy="6858000" type="screen4x3"/>
  <p:notesSz cx="6662738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6600"/>
    <a:srgbClr val="C22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7" autoAdjust="0"/>
  </p:normalViewPr>
  <p:slideViewPr>
    <p:cSldViewPr>
      <p:cViewPr varScale="1">
        <p:scale>
          <a:sx n="119" d="100"/>
          <a:sy n="119" d="100"/>
        </p:scale>
        <p:origin x="-21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658" y="-96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erii\Documents\Vino.xlsx" TargetMode="External"/><Relationship Id="rId1" Type="http://schemas.openxmlformats.org/officeDocument/2006/relationships/image" Target="../media/image3.jp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i\Documents\Vin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i\Documents\Vin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i\Documents\Vino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erii\Documents\Vino.xlsx" TargetMode="External"/><Relationship Id="rId1" Type="http://schemas.openxmlformats.org/officeDocument/2006/relationships/image" Target="../media/image4.jp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erii\Documents\Vino.xlsx" TargetMode="External"/><Relationship Id="rId1" Type="http://schemas.openxmlformats.org/officeDocument/2006/relationships/image" Target="../media/image5.jp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erii\Documents\Vino.xlsx" TargetMode="External"/><Relationship Id="rId1" Type="http://schemas.openxmlformats.org/officeDocument/2006/relationships/image" Target="../media/image6.pn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erii\Documents\Vino.xlsx" TargetMode="External"/><Relationship Id="rId1" Type="http://schemas.openxmlformats.org/officeDocument/2006/relationships/image" Target="../media/image7.jp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lerii\Documents\Vino.xlsx" TargetMode="External"/><Relationship Id="rId1" Type="http://schemas.openxmlformats.org/officeDocument/2006/relationships/image" Target="../media/image8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Foglio1!$C$8</c:f>
              <c:strCache>
                <c:ptCount val="1"/>
                <c:pt idx="0">
                  <c:v>Consumatori di vino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-2.4526198439241916E-2"/>
                  <c:y val="6.3138347260909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Foglio1!$B$9:$B$31</c:f>
              <c:numCache>
                <c:formatCode>General</c:formatCode>
                <c:ptCount val="23"/>
                <c:pt idx="0">
                  <c:v>1983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Foglio1!$C$9:$C$31</c:f>
              <c:numCache>
                <c:formatCode>General</c:formatCode>
                <c:ptCount val="23"/>
                <c:pt idx="0">
                  <c:v>61.2</c:v>
                </c:pt>
                <c:pt idx="1">
                  <c:v>58</c:v>
                </c:pt>
                <c:pt idx="2">
                  <c:v>57.1</c:v>
                </c:pt>
                <c:pt idx="3">
                  <c:v>57.1</c:v>
                </c:pt>
                <c:pt idx="4">
                  <c:v>58.8</c:v>
                </c:pt>
                <c:pt idx="5">
                  <c:v>56.9</c:v>
                </c:pt>
                <c:pt idx="6">
                  <c:v>56.8</c:v>
                </c:pt>
                <c:pt idx="7">
                  <c:v>57.1</c:v>
                </c:pt>
                <c:pt idx="8">
                  <c:v>59.6</c:v>
                </c:pt>
                <c:pt idx="9">
                  <c:v>57.4</c:v>
                </c:pt>
                <c:pt idx="10">
                  <c:v>55.9</c:v>
                </c:pt>
                <c:pt idx="11">
                  <c:v>57.6</c:v>
                </c:pt>
                <c:pt idx="12">
                  <c:v>56.5</c:v>
                </c:pt>
                <c:pt idx="13">
                  <c:v>56.1</c:v>
                </c:pt>
                <c:pt idx="14">
                  <c:v>55</c:v>
                </c:pt>
                <c:pt idx="15">
                  <c:v>55.6</c:v>
                </c:pt>
                <c:pt idx="16">
                  <c:v>55</c:v>
                </c:pt>
                <c:pt idx="17">
                  <c:v>55</c:v>
                </c:pt>
                <c:pt idx="18">
                  <c:v>53.7</c:v>
                </c:pt>
                <c:pt idx="19">
                  <c:v>53.1</c:v>
                </c:pt>
                <c:pt idx="20">
                  <c:v>52</c:v>
                </c:pt>
                <c:pt idx="21">
                  <c:v>53.8</c:v>
                </c:pt>
                <c:pt idx="22">
                  <c:v>51.7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Foglio1!$D$8</c:f>
              <c:strCache>
                <c:ptCount val="1"/>
                <c:pt idx="0">
                  <c:v>Oltre mezzo litro al giorno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-2.8985507246376812E-2"/>
                  <c:y val="-4.4568245125348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Foglio1!$B$9:$B$31</c:f>
              <c:numCache>
                <c:formatCode>General</c:formatCode>
                <c:ptCount val="23"/>
                <c:pt idx="0">
                  <c:v>1983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Foglio1!$D$9:$D$31</c:f>
              <c:numCache>
                <c:formatCode>General</c:formatCode>
                <c:ptCount val="23"/>
                <c:pt idx="0">
                  <c:v>7.4</c:v>
                </c:pt>
                <c:pt idx="1">
                  <c:v>7.9</c:v>
                </c:pt>
                <c:pt idx="2">
                  <c:v>6.8</c:v>
                </c:pt>
                <c:pt idx="3">
                  <c:v>6.8</c:v>
                </c:pt>
                <c:pt idx="4">
                  <c:v>6.1</c:v>
                </c:pt>
                <c:pt idx="5">
                  <c:v>5.5</c:v>
                </c:pt>
                <c:pt idx="6">
                  <c:v>5.3</c:v>
                </c:pt>
                <c:pt idx="7">
                  <c:v>5.8</c:v>
                </c:pt>
                <c:pt idx="8">
                  <c:v>5.3</c:v>
                </c:pt>
                <c:pt idx="9">
                  <c:v>5.3</c:v>
                </c:pt>
                <c:pt idx="10">
                  <c:v>4.5</c:v>
                </c:pt>
                <c:pt idx="11">
                  <c:v>4.5999999999999996</c:v>
                </c:pt>
                <c:pt idx="12">
                  <c:v>4.2</c:v>
                </c:pt>
                <c:pt idx="13">
                  <c:v>4.0999999999999996</c:v>
                </c:pt>
                <c:pt idx="14">
                  <c:v>3.6</c:v>
                </c:pt>
                <c:pt idx="15">
                  <c:v>3.4</c:v>
                </c:pt>
                <c:pt idx="16">
                  <c:v>3.4</c:v>
                </c:pt>
                <c:pt idx="17">
                  <c:v>3.1</c:v>
                </c:pt>
                <c:pt idx="18">
                  <c:v>2.6</c:v>
                </c:pt>
                <c:pt idx="19">
                  <c:v>2.6</c:v>
                </c:pt>
                <c:pt idx="20">
                  <c:v>2.5</c:v>
                </c:pt>
                <c:pt idx="21">
                  <c:v>2.4</c:v>
                </c:pt>
                <c:pt idx="22">
                  <c:v>2.2999999999999998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12896"/>
        <c:axId val="48832896"/>
      </c:lineChart>
      <c:catAx>
        <c:axId val="4771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48832896"/>
        <c:crosses val="autoZero"/>
        <c:auto val="1"/>
        <c:lblAlgn val="ctr"/>
        <c:lblOffset val="100"/>
        <c:tickLblSkip val="1"/>
        <c:noMultiLvlLbl val="0"/>
      </c:catAx>
      <c:valAx>
        <c:axId val="48832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7128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60000"/>
      </a:blip>
      <a:srcRect/>
      <a:stretch>
        <a:fillRect/>
      </a:stretch>
    </a:blipFill>
  </c:spPr>
  <c:txPr>
    <a:bodyPr/>
    <a:lstStyle/>
    <a:p>
      <a:pPr>
        <a:defRPr sz="1200" b="1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18-34 anni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131353809781411"/>
          <c:y val="0.20507118428378271"/>
          <c:w val="0.5864827392759111"/>
          <c:h val="0.77605291762772077"/>
        </c:manualLayout>
      </c:layout>
      <c:doughnut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10255254352747892"/>
                  <c:y val="-0.2109039268642144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Foglio1!$C$38:$D$38</c:f>
              <c:numCache>
                <c:formatCode>General</c:formatCode>
                <c:ptCount val="2"/>
                <c:pt idx="0">
                  <c:v>48.6</c:v>
                </c:pt>
                <c:pt idx="1">
                  <c:v>51.4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000" b="1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35-64 anni</a:t>
            </a:r>
          </a:p>
        </c:rich>
      </c:tx>
      <c:layout>
        <c:manualLayout>
          <c:xMode val="edge"/>
          <c:yMode val="edge"/>
          <c:x val="0.26566934482027255"/>
          <c:y val="0.142775141386406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131353809781411"/>
          <c:y val="0.20507118428378271"/>
          <c:w val="0.5864827392759111"/>
          <c:h val="0.77605291762772077"/>
        </c:manualLayout>
      </c:layout>
      <c:doughnut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11273066057582497"/>
                  <c:y val="-0.3139640153676442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58,4%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Foglio1!$C$39:$D$39</c:f>
              <c:numCache>
                <c:formatCode>General</c:formatCode>
                <c:ptCount val="2"/>
                <c:pt idx="0">
                  <c:v>58.4</c:v>
                </c:pt>
                <c:pt idx="1">
                  <c:v>41.6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000" b="1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65 anni e oltre</a:t>
            </a:r>
          </a:p>
        </c:rich>
      </c:tx>
      <c:layout>
        <c:manualLayout>
          <c:xMode val="edge"/>
          <c:yMode val="edge"/>
          <c:x val="0.18806685620789609"/>
          <c:y val="0.1604743976997827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131353809781411"/>
          <c:y val="0.20507118428378271"/>
          <c:w val="0.5864827392759111"/>
          <c:h val="0.77605291762772077"/>
        </c:manualLayout>
      </c:layout>
      <c:doughnut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11273116118411086"/>
                  <c:y val="-0.22073253403605114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54,6%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Foglio1!$C$40:$D$40</c:f>
              <c:numCache>
                <c:formatCode>General</c:formatCode>
                <c:ptCount val="2"/>
                <c:pt idx="0">
                  <c:v>54.6</c:v>
                </c:pt>
                <c:pt idx="1">
                  <c:v>45.4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000" b="1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Foglio1!$C$74</c:f>
              <c:strCache>
                <c:ptCount val="1"/>
                <c:pt idx="0">
                  <c:v>Spesa delle famiglie per vino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Foglio1!$B$75:$B$76</c:f>
              <c:strCache>
                <c:ptCount val="2"/>
                <c:pt idx="0">
                  <c:v>2005-2015</c:v>
                </c:pt>
                <c:pt idx="1">
                  <c:v>2013-2015</c:v>
                </c:pt>
              </c:strCache>
            </c:strRef>
          </c:cat>
          <c:val>
            <c:numRef>
              <c:f>Foglio1!$C$75:$C$76</c:f>
              <c:numCache>
                <c:formatCode>0.0</c:formatCode>
                <c:ptCount val="2"/>
                <c:pt idx="0">
                  <c:v>-21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Foglio1!$D$74</c:f>
              <c:strCache>
                <c:ptCount val="1"/>
                <c:pt idx="0">
                  <c:v>Spesa delle famiglie per generi alimentari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cat>
            <c:strRef>
              <c:f>Foglio1!$B$75:$B$76</c:f>
              <c:strCache>
                <c:ptCount val="2"/>
                <c:pt idx="0">
                  <c:v>2005-2015</c:v>
                </c:pt>
                <c:pt idx="1">
                  <c:v>2013-2015</c:v>
                </c:pt>
              </c:strCache>
            </c:strRef>
          </c:cat>
          <c:val>
            <c:numRef>
              <c:f>Foglio1!$D$75:$D$76</c:f>
              <c:numCache>
                <c:formatCode>0.0</c:formatCode>
                <c:ptCount val="2"/>
                <c:pt idx="0">
                  <c:v>-11</c:v>
                </c:pt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Foglio1!$E$74</c:f>
              <c:strCache>
                <c:ptCount val="1"/>
                <c:pt idx="0">
                  <c:v>Spesa complessiva delle famiglie </c:v>
                </c:pt>
              </c:strCache>
            </c:strRef>
          </c:tx>
          <c:spPr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Foglio1!$B$75:$B$76</c:f>
              <c:strCache>
                <c:ptCount val="2"/>
                <c:pt idx="0">
                  <c:v>2005-2015</c:v>
                </c:pt>
                <c:pt idx="1">
                  <c:v>2013-2015</c:v>
                </c:pt>
              </c:strCache>
            </c:strRef>
          </c:cat>
          <c:val>
            <c:numRef>
              <c:f>Foglio1!$E$75:$E$76</c:f>
              <c:numCache>
                <c:formatCode>0.0</c:formatCode>
                <c:ptCount val="2"/>
                <c:pt idx="0">
                  <c:v>-3.3</c:v>
                </c:pt>
                <c:pt idx="1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347328"/>
        <c:axId val="103348864"/>
      </c:barChart>
      <c:catAx>
        <c:axId val="103347328"/>
        <c:scaling>
          <c:orientation val="minMax"/>
        </c:scaling>
        <c:delete val="0"/>
        <c:axPos val="b"/>
        <c:majorTickMark val="out"/>
        <c:minorTickMark val="none"/>
        <c:tickLblPos val="low"/>
        <c:crossAx val="103348864"/>
        <c:crosses val="autoZero"/>
        <c:auto val="1"/>
        <c:lblAlgn val="ctr"/>
        <c:lblOffset val="100"/>
        <c:noMultiLvlLbl val="0"/>
      </c:catAx>
      <c:valAx>
        <c:axId val="1033488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3347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909917923883648"/>
          <c:y val="2.3809523809523808E-2"/>
          <c:w val="0.73831313263518661"/>
          <c:h val="0.23813742032245969"/>
        </c:manualLayout>
      </c:layout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70000"/>
      </a:blip>
      <a:srcRect/>
      <a:stretch>
        <a:fillRect/>
      </a:stretch>
    </a:blipFill>
  </c:spPr>
  <c:txPr>
    <a:bodyPr/>
    <a:lstStyle/>
    <a:p>
      <a:pPr>
        <a:defRPr sz="1200" b="1"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77405949256341"/>
          <c:y val="3.9639639639639637E-2"/>
          <c:w val="0.61378149606299215"/>
          <c:h val="0.920720720720720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70,4%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85,4%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85,9%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91,2%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Foglio1!$A$96:$A$99</c:f>
              <c:strCache>
                <c:ptCount val="4"/>
                <c:pt idx="0">
                  <c:v>Il marchio</c:v>
                </c:pt>
                <c:pt idx="1">
                  <c:v>L'indicazione Igp</c:v>
                </c:pt>
                <c:pt idx="2">
                  <c:v>L'indicazione Dop</c:v>
                </c:pt>
                <c:pt idx="3">
                  <c:v>Che sia italiano</c:v>
                </c:pt>
              </c:strCache>
            </c:strRef>
          </c:cat>
          <c:val>
            <c:numRef>
              <c:f>Foglio1!$B$96:$B$99</c:f>
              <c:numCache>
                <c:formatCode>General</c:formatCode>
                <c:ptCount val="4"/>
                <c:pt idx="0">
                  <c:v>70.400000000000006</c:v>
                </c:pt>
                <c:pt idx="1">
                  <c:v>85.4</c:v>
                </c:pt>
                <c:pt idx="2">
                  <c:v>85.9</c:v>
                </c:pt>
                <c:pt idx="3">
                  <c:v>91.2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29856"/>
        <c:axId val="105264256"/>
      </c:barChart>
      <c:catAx>
        <c:axId val="103529856"/>
        <c:scaling>
          <c:orientation val="minMax"/>
        </c:scaling>
        <c:delete val="0"/>
        <c:axPos val="l"/>
        <c:majorTickMark val="out"/>
        <c:minorTickMark val="none"/>
        <c:tickLblPos val="nextTo"/>
        <c:crossAx val="105264256"/>
        <c:crosses val="autoZero"/>
        <c:auto val="1"/>
        <c:lblAlgn val="ctr"/>
        <c:lblOffset val="100"/>
        <c:noMultiLvlLbl val="0"/>
      </c:catAx>
      <c:valAx>
        <c:axId val="105264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529856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60000"/>
      </a:blip>
      <a:srcRect/>
      <a:stretch>
        <a:fillRect/>
      </a:stretch>
    </a:blipFill>
  </c:spPr>
  <c:txPr>
    <a:bodyPr/>
    <a:lstStyle/>
    <a:p>
      <a:pPr>
        <a:defRPr sz="1200" b="1"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22087601159702"/>
          <c:y val="8.4350531100409132E-2"/>
          <c:w val="0.70004461730336975"/>
          <c:h val="0.8312989377991817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6,8%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93,2%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Foglio1!$A$86:$A$87</c:f>
              <c:strCache>
                <c:ptCount val="2"/>
                <c:pt idx="0">
                  <c:v>Prezzo</c:v>
                </c:pt>
                <c:pt idx="1">
                  <c:v>Qualità</c:v>
                </c:pt>
              </c:strCache>
            </c:strRef>
          </c:cat>
          <c:val>
            <c:numRef>
              <c:f>Foglio1!$B$86:$B$87</c:f>
              <c:numCache>
                <c:formatCode>General</c:formatCode>
                <c:ptCount val="2"/>
                <c:pt idx="0">
                  <c:v>6.8</c:v>
                </c:pt>
                <c:pt idx="1">
                  <c:v>93.2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92928"/>
        <c:axId val="105294464"/>
      </c:barChart>
      <c:catAx>
        <c:axId val="105292928"/>
        <c:scaling>
          <c:orientation val="minMax"/>
        </c:scaling>
        <c:delete val="0"/>
        <c:axPos val="l"/>
        <c:majorTickMark val="out"/>
        <c:minorTickMark val="none"/>
        <c:tickLblPos val="nextTo"/>
        <c:crossAx val="105294464"/>
        <c:crosses val="autoZero"/>
        <c:auto val="1"/>
        <c:lblAlgn val="ctr"/>
        <c:lblOffset val="100"/>
        <c:noMultiLvlLbl val="0"/>
      </c:catAx>
      <c:valAx>
        <c:axId val="10529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292928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0"/>
      </a:blip>
      <a:srcRect/>
      <a:stretch>
        <a:fillRect/>
      </a:stretch>
    </a:blipFill>
  </c:spPr>
  <c:txPr>
    <a:bodyPr/>
    <a:lstStyle/>
    <a:p>
      <a:pPr>
        <a:defRPr sz="1200" b="1"/>
      </a:pPr>
      <a:endParaRPr lang="it-I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Foglio1!$B$101</c:f>
              <c:strCache>
                <c:ptCount val="1"/>
                <c:pt idx="0">
                  <c:v>Valore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Foglio1!$A$102:$A$104</c:f>
              <c:strCache>
                <c:ptCount val="3"/>
                <c:pt idx="0">
                  <c:v>Spumanti</c:v>
                </c:pt>
                <c:pt idx="1">
                  <c:v>Igp</c:v>
                </c:pt>
                <c:pt idx="2">
                  <c:v>Dop</c:v>
                </c:pt>
              </c:strCache>
            </c:strRef>
          </c:cat>
          <c:val>
            <c:numRef>
              <c:f>Foglio1!$B$102:$B$104</c:f>
              <c:numCache>
                <c:formatCode>General</c:formatCode>
                <c:ptCount val="3"/>
                <c:pt idx="0">
                  <c:v>117.9</c:v>
                </c:pt>
                <c:pt idx="1">
                  <c:v>24.1</c:v>
                </c:pt>
                <c:pt idx="2">
                  <c:v>44.8</c:v>
                </c:pt>
              </c:numCache>
            </c:numRef>
          </c:val>
        </c:ser>
        <c:ser>
          <c:idx val="1"/>
          <c:order val="1"/>
          <c:tx>
            <c:strRef>
              <c:f>Foglio1!$C$101</c:f>
              <c:strCache>
                <c:ptCount val="1"/>
                <c:pt idx="0">
                  <c:v>Quantità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Foglio1!$A$102:$A$104</c:f>
              <c:strCache>
                <c:ptCount val="3"/>
                <c:pt idx="0">
                  <c:v>Spumanti</c:v>
                </c:pt>
                <c:pt idx="1">
                  <c:v>Igp</c:v>
                </c:pt>
                <c:pt idx="2">
                  <c:v>Dop</c:v>
                </c:pt>
              </c:strCache>
            </c:strRef>
          </c:cat>
          <c:val>
            <c:numRef>
              <c:f>Foglio1!$C$102:$C$104</c:f>
              <c:numCache>
                <c:formatCode>General</c:formatCode>
                <c:ptCount val="3"/>
                <c:pt idx="0">
                  <c:v>85.1</c:v>
                </c:pt>
                <c:pt idx="1">
                  <c:v>-3.7</c:v>
                </c:pt>
                <c:pt idx="2">
                  <c:v>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93984"/>
        <c:axId val="104795520"/>
      </c:barChart>
      <c:catAx>
        <c:axId val="104793984"/>
        <c:scaling>
          <c:orientation val="minMax"/>
        </c:scaling>
        <c:delete val="0"/>
        <c:axPos val="l"/>
        <c:majorTickMark val="out"/>
        <c:minorTickMark val="none"/>
        <c:tickLblPos val="low"/>
        <c:crossAx val="104795520"/>
        <c:crosses val="autoZero"/>
        <c:auto val="1"/>
        <c:lblAlgn val="ctr"/>
        <c:lblOffset val="100"/>
        <c:noMultiLvlLbl val="0"/>
      </c:catAx>
      <c:valAx>
        <c:axId val="104795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7939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0"/>
      </a:blip>
      <a:srcRect/>
      <a:stretch>
        <a:fillRect/>
      </a:stretch>
    </a:blipFill>
  </c:spPr>
  <c:txPr>
    <a:bodyPr/>
    <a:lstStyle/>
    <a:p>
      <a:pPr>
        <a:defRPr sz="1200" b="1"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Foglio1!$A$107:$A$109</c:f>
              <c:strCache>
                <c:ptCount val="3"/>
                <c:pt idx="0">
                  <c:v>Vacanze e gite in località celebri per l'enogastronomia</c:v>
                </c:pt>
                <c:pt idx="1">
                  <c:v>Ristoranti, trattorie, locali che hanno buoni vini</c:v>
                </c:pt>
                <c:pt idx="2">
                  <c:v>Eventi, sagre, feste locali legate al vino</c:v>
                </c:pt>
              </c:strCache>
            </c:strRef>
          </c:cat>
          <c:val>
            <c:numRef>
              <c:f>Foglio1!$B$107:$B$109</c:f>
              <c:numCache>
                <c:formatCode>General</c:formatCode>
                <c:ptCount val="3"/>
                <c:pt idx="0">
                  <c:v>13.7</c:v>
                </c:pt>
                <c:pt idx="1">
                  <c:v>14.2</c:v>
                </c:pt>
                <c:pt idx="2">
                  <c:v>16.100000000000001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62464"/>
        <c:axId val="104864000"/>
      </c:barChart>
      <c:catAx>
        <c:axId val="104862464"/>
        <c:scaling>
          <c:orientation val="minMax"/>
        </c:scaling>
        <c:delete val="0"/>
        <c:axPos val="l"/>
        <c:majorTickMark val="out"/>
        <c:minorTickMark val="none"/>
        <c:tickLblPos val="nextTo"/>
        <c:crossAx val="104864000"/>
        <c:crosses val="autoZero"/>
        <c:auto val="1"/>
        <c:lblAlgn val="ctr"/>
        <c:lblOffset val="100"/>
        <c:noMultiLvlLbl val="0"/>
      </c:catAx>
      <c:valAx>
        <c:axId val="104864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862464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0"/>
      </a:blip>
      <a:srcRect/>
      <a:stretch>
        <a:fillRect/>
      </a:stretch>
    </a:blipFill>
  </c:spPr>
  <c:txPr>
    <a:bodyPr/>
    <a:lstStyle/>
    <a:p>
      <a:pPr>
        <a:defRPr sz="1200" b="1"/>
      </a:pPr>
      <a:endParaRPr lang="it-IT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F880B3-88D7-4159-BD7E-19625D4B71E4}" type="datetimeFigureOut">
              <a:rPr lang="it-IT"/>
              <a:pPr>
                <a:defRPr/>
              </a:pPr>
              <a:t>15/05/2017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BE72A3-4D81-4523-BEF2-94E99D7512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68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B807A0-8D86-45AA-82DC-B78437EA6692}" type="datetimeFigureOut">
              <a:rPr lang="it-IT"/>
              <a:pPr>
                <a:defRPr/>
              </a:pPr>
              <a:t>15/05/2017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1CD31A-65A3-4D40-B9EA-7BFC400A17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61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1CD31A-65A3-4D40-B9EA-7BFC400A17BE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90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1CD31A-65A3-4D40-B9EA-7BFC400A17B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90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1CD31A-65A3-4D40-B9EA-7BFC400A17BE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909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1CD31A-65A3-4D40-B9EA-7BFC400A17BE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90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1CD31A-65A3-4D40-B9EA-7BFC400A17BE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90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1CD31A-65A3-4D40-B9EA-7BFC400A17BE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90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1E0A3-EB94-45C0-92C0-A61DA64B978A}" type="datetimeFigureOut">
              <a:rPr lang="it-IT"/>
              <a:pPr>
                <a:defRPr/>
              </a:pPr>
              <a:t>15/05/2017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8616-576D-49E7-A129-20AEDE0F4F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89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CDDB-9F92-43B9-AE26-DD57DBC0B6AE}" type="datetimeFigureOut">
              <a:rPr lang="it-IT"/>
              <a:pPr>
                <a:defRPr/>
              </a:pPr>
              <a:t>15/05/2017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B218-A437-4760-982D-819D9860FC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71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4D635-6930-46F7-B96E-8DD9A831ED35}" type="datetimeFigureOut">
              <a:rPr lang="it-IT"/>
              <a:pPr>
                <a:defRPr/>
              </a:pPr>
              <a:t>15/05/2017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FA5F-A241-4A5B-8206-02A5CD2EB9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2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9AC6-B409-456B-A589-D77B7014A138}" type="datetimeFigureOut">
              <a:rPr lang="it-IT"/>
              <a:pPr>
                <a:defRPr/>
              </a:pPr>
              <a:t>15/05/2017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7027-AFDC-464C-B3AE-0444465E4F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4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A97E-E034-4608-9884-6B23B2C824D0}" type="datetimeFigureOut">
              <a:rPr lang="it-IT"/>
              <a:pPr>
                <a:defRPr/>
              </a:pPr>
              <a:t>15/05/2017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8392-D5E2-482D-AC26-1139B31F6A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09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ACF9-FFF7-4CA6-9071-BD36FFB5AF4C}" type="datetimeFigureOut">
              <a:rPr lang="it-IT"/>
              <a:pPr>
                <a:defRPr/>
              </a:pPr>
              <a:t>15/05/2017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A0FE-32F0-4BB7-AB62-04BB97DE3C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16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9E60-EBDD-45B6-9AC8-9095996A75C3}" type="datetimeFigureOut">
              <a:rPr lang="it-IT"/>
              <a:pPr>
                <a:defRPr/>
              </a:pPr>
              <a:t>15/05/2017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33B4-CC71-4056-8256-5F386DF631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9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63B4-794C-4279-9625-A7E1C940D60E}" type="datetimeFigureOut">
              <a:rPr lang="it-IT"/>
              <a:pPr>
                <a:defRPr/>
              </a:pPr>
              <a:t>15/05/2017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DA3D-54B0-4D85-874A-7FCBD269AF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C337-71FF-447B-B39F-FEDE722F74E4}" type="datetimeFigureOut">
              <a:rPr lang="it-IT"/>
              <a:pPr>
                <a:defRPr/>
              </a:pPr>
              <a:t>15/05/2017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BE2B-2BAA-4E2C-ADCE-80D7EE10F2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82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3C0C2-4EC0-4F46-9F8F-FE97609D7FF4}" type="datetimeFigureOut">
              <a:rPr lang="it-IT"/>
              <a:pPr>
                <a:defRPr/>
              </a:pPr>
              <a:t>15/05/2017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FAE28-1B4B-411A-82E2-0F0809A628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38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416E2-A4F0-4D97-9BB1-E07FEA1494FC}" type="datetimeFigureOut">
              <a:rPr lang="it-IT"/>
              <a:pPr>
                <a:defRPr/>
              </a:pPr>
              <a:t>15/05/2017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71AB-5DA0-4DE7-81FE-357B9283DC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89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A113C7-16A3-4A25-B808-7FA056455F19}" type="datetimeFigureOut">
              <a:rPr lang="it-IT"/>
              <a:pPr>
                <a:defRPr/>
              </a:pPr>
              <a:t>15/05/2017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9EF1A-2B6B-4DA1-B3D7-7AFC0DF6AF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olo 1"/>
          <p:cNvSpPr>
            <a:spLocks noGrp="1"/>
          </p:cNvSpPr>
          <p:nvPr>
            <p:ph type="title"/>
          </p:nvPr>
        </p:nvSpPr>
        <p:spPr>
          <a:xfrm>
            <a:off x="35496" y="1916832"/>
            <a:ext cx="9073008" cy="1143000"/>
          </a:xfrm>
        </p:spPr>
        <p:txBody>
          <a:bodyPr/>
          <a:lstStyle/>
          <a:p>
            <a:pPr eaLnBrk="1" hangingPunct="1"/>
            <a:r>
              <a:rPr lang="it-IT" sz="3000" b="1" dirty="0" smtClean="0"/>
              <a:t>Il valore economico e sociale </a:t>
            </a:r>
            <a:br>
              <a:rPr lang="it-IT" sz="3000" b="1" dirty="0" smtClean="0"/>
            </a:br>
            <a:r>
              <a:rPr lang="it-IT" sz="3000" b="1" dirty="0" smtClean="0"/>
              <a:t>del settore del vino e dei suoi protagonisti</a:t>
            </a:r>
            <a:endParaRPr lang="it-IT" sz="3000" b="1" dirty="0"/>
          </a:p>
        </p:txBody>
      </p:sp>
      <p:sp>
        <p:nvSpPr>
          <p:cNvPr id="21" name="Rettangolo 20"/>
          <p:cNvSpPr/>
          <p:nvPr/>
        </p:nvSpPr>
        <p:spPr>
          <a:xfrm>
            <a:off x="2469079" y="3933056"/>
            <a:ext cx="6300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+mj-lt"/>
              </a:rPr>
              <a:t>Massimiliano Valerii • Direttore Generale </a:t>
            </a:r>
            <a:r>
              <a:rPr lang="it-IT" sz="1400" b="1" dirty="0" err="1" smtClean="0">
                <a:latin typeface="+mj-lt"/>
              </a:rPr>
              <a:t>Censis</a:t>
            </a:r>
            <a:endParaRPr lang="it-IT" sz="1400" b="1" dirty="0" smtClean="0">
              <a:latin typeface="+mj-lt"/>
            </a:endParaRPr>
          </a:p>
          <a:p>
            <a:pPr algn="ctr"/>
            <a:endParaRPr lang="it-IT" sz="1400" b="1" dirty="0" smtClean="0">
              <a:latin typeface="+mj-lt"/>
            </a:endParaRPr>
          </a:p>
          <a:p>
            <a:r>
              <a:rPr lang="it-IT" sz="1400" b="1" dirty="0" smtClean="0">
                <a:latin typeface="+mj-lt"/>
              </a:rPr>
              <a:t>Roma • 17 maggio 2017</a:t>
            </a:r>
            <a:endParaRPr lang="it-IT" sz="1400" dirty="0">
              <a:latin typeface="+mj-lt"/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>
            <a:off x="755576" y="3501008"/>
            <a:ext cx="7442634" cy="0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5833348"/>
            <a:ext cx="9144000" cy="1051640"/>
            <a:chOff x="0" y="5833348"/>
            <a:chExt cx="9144000" cy="1051640"/>
          </a:xfrm>
        </p:grpSpPr>
        <p:grpSp>
          <p:nvGrpSpPr>
            <p:cNvPr id="5" name="Gruppo 4"/>
            <p:cNvGrpSpPr/>
            <p:nvPr/>
          </p:nvGrpSpPr>
          <p:grpSpPr>
            <a:xfrm>
              <a:off x="0" y="5833348"/>
              <a:ext cx="9144000" cy="1051640"/>
              <a:chOff x="0" y="5833348"/>
              <a:chExt cx="9144000" cy="1051640"/>
            </a:xfrm>
          </p:grpSpPr>
          <p:sp>
            <p:nvSpPr>
              <p:cNvPr id="16" name="Rettangolo 15"/>
              <p:cNvSpPr/>
              <p:nvPr/>
            </p:nvSpPr>
            <p:spPr bwMode="auto">
              <a:xfrm>
                <a:off x="0" y="5833348"/>
                <a:ext cx="9144000" cy="10516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Line 36"/>
              <p:cNvSpPr>
                <a:spLocks noChangeShapeType="1"/>
              </p:cNvSpPr>
              <p:nvPr/>
            </p:nvSpPr>
            <p:spPr bwMode="auto">
              <a:xfrm>
                <a:off x="0" y="6009265"/>
                <a:ext cx="914400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5" name="Picture 16" descr="http://www.accredia.it/UploadImgs/168_censi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309320"/>
              <a:ext cx="1203749" cy="3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2" descr="C:\Users\valerii\Documents\Federvi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49066"/>
            <a:ext cx="2089845" cy="77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olo 1"/>
          <p:cNvSpPr>
            <a:spLocks noGrp="1"/>
          </p:cNvSpPr>
          <p:nvPr>
            <p:ph type="title"/>
          </p:nvPr>
        </p:nvSpPr>
        <p:spPr>
          <a:xfrm>
            <a:off x="460038" y="-222197"/>
            <a:ext cx="8229600" cy="1143000"/>
          </a:xfrm>
        </p:spPr>
        <p:txBody>
          <a:bodyPr/>
          <a:lstStyle/>
          <a:p>
            <a:pPr eaLnBrk="1" hangingPunct="1"/>
            <a:r>
              <a:rPr lang="it-IT" sz="3000" b="1" dirty="0" smtClean="0"/>
              <a:t>Il vino come invariante nei consumi degli italiani</a:t>
            </a:r>
            <a:endParaRPr lang="it-IT" sz="3000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0038" y="5589240"/>
            <a:ext cx="22124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468313" algn="l"/>
                <a:tab pos="539750" algn="l"/>
              </a:tabLst>
              <a:defRPr/>
            </a:pPr>
            <a:r>
              <a:rPr lang="it-IT" sz="1000" dirty="0">
                <a:latin typeface="+mj-lt"/>
                <a:ea typeface="Times New Roman" pitchFamily="18" charset="0"/>
              </a:rPr>
              <a:t>Fonte: elaborazione Censis su dati </a:t>
            </a:r>
            <a:r>
              <a:rPr lang="it-IT" sz="1000" dirty="0" smtClean="0">
                <a:latin typeface="+mj-lt"/>
                <a:ea typeface="Times New Roman" pitchFamily="18" charset="0"/>
              </a:rPr>
              <a:t>Istat</a:t>
            </a:r>
            <a:endParaRPr lang="it-IT" sz="1000" dirty="0">
              <a:latin typeface="+mj-lt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48865" y="836712"/>
            <a:ext cx="52595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+mj-lt"/>
              </a:rPr>
              <a:t>Il vino è una componente integrante della buona dieta degli italiani: </a:t>
            </a:r>
          </a:p>
          <a:p>
            <a:r>
              <a:rPr lang="it-IT" sz="1400" b="1" dirty="0" smtClean="0">
                <a:latin typeface="+mj-lt"/>
              </a:rPr>
              <a:t>un patrimonio dell’alimentazione e della cultura italiana, </a:t>
            </a:r>
          </a:p>
          <a:p>
            <a:r>
              <a:rPr lang="it-IT" sz="1400" b="1" dirty="0" smtClean="0">
                <a:latin typeface="+mj-lt"/>
              </a:rPr>
              <a:t>al di là dell’evoluzione degli stili di vita e delle mode.</a:t>
            </a:r>
            <a:endParaRPr lang="it-IT" sz="1400" dirty="0">
              <a:latin typeface="+mj-lt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724128" y="836712"/>
            <a:ext cx="3248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+mj-lt"/>
              </a:rPr>
              <a:t>Il popolo del vino: </a:t>
            </a:r>
            <a:r>
              <a:rPr lang="it-IT" sz="1400" b="1" dirty="0" smtClean="0">
                <a:solidFill>
                  <a:srgbClr val="FF6600"/>
                </a:solidFill>
                <a:latin typeface="+mj-lt"/>
              </a:rPr>
              <a:t>28 milioni di italiani</a:t>
            </a:r>
            <a:r>
              <a:rPr lang="it-IT" sz="1400" b="1" dirty="0" smtClean="0">
                <a:solidFill>
                  <a:srgbClr val="FFFF00"/>
                </a:solidFill>
                <a:latin typeface="+mj-lt"/>
              </a:rPr>
              <a:t>.</a:t>
            </a:r>
            <a:endParaRPr lang="it-IT" sz="1400" b="1" dirty="0" smtClean="0">
              <a:latin typeface="+mj-lt"/>
            </a:endParaRPr>
          </a:p>
          <a:p>
            <a:r>
              <a:rPr lang="it-IT" sz="1400" b="1" dirty="0" smtClean="0">
                <a:latin typeface="+mj-lt"/>
              </a:rPr>
              <a:t>Più diplomati </a:t>
            </a:r>
            <a:r>
              <a:rPr lang="it-IT" sz="1400" b="1" dirty="0">
                <a:latin typeface="+mj-lt"/>
              </a:rPr>
              <a:t>(dal 30,6% del 2006 al 33,8%) </a:t>
            </a:r>
            <a:r>
              <a:rPr lang="it-IT" sz="1400" b="1" dirty="0" smtClean="0">
                <a:latin typeface="+mj-lt"/>
              </a:rPr>
              <a:t>e laureati </a:t>
            </a:r>
            <a:r>
              <a:rPr lang="it-IT" sz="1400" b="1" dirty="0">
                <a:latin typeface="+mj-lt"/>
              </a:rPr>
              <a:t>(dal 35,5% al 39,5</a:t>
            </a:r>
            <a:r>
              <a:rPr lang="it-IT" sz="1400" b="1" dirty="0" smtClean="0">
                <a:latin typeface="+mj-lt"/>
              </a:rPr>
              <a:t>%).</a:t>
            </a:r>
            <a:endParaRPr lang="it-IT" sz="1400" dirty="0">
              <a:latin typeface="+mj-lt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216024" y="1700808"/>
            <a:ext cx="5192358" cy="0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>
            <a:off x="5796136" y="1700808"/>
            <a:ext cx="3201908" cy="0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5833348"/>
            <a:ext cx="9144000" cy="1051640"/>
            <a:chOff x="0" y="5833348"/>
            <a:chExt cx="9144000" cy="1051640"/>
          </a:xfrm>
        </p:grpSpPr>
        <p:grpSp>
          <p:nvGrpSpPr>
            <p:cNvPr id="5" name="Gruppo 4"/>
            <p:cNvGrpSpPr/>
            <p:nvPr/>
          </p:nvGrpSpPr>
          <p:grpSpPr>
            <a:xfrm>
              <a:off x="0" y="5833348"/>
              <a:ext cx="9144000" cy="1051640"/>
              <a:chOff x="0" y="5833348"/>
              <a:chExt cx="9144000" cy="1051640"/>
            </a:xfrm>
          </p:grpSpPr>
          <p:sp>
            <p:nvSpPr>
              <p:cNvPr id="16" name="Rettangolo 15"/>
              <p:cNvSpPr/>
              <p:nvPr/>
            </p:nvSpPr>
            <p:spPr bwMode="auto">
              <a:xfrm>
                <a:off x="0" y="5833348"/>
                <a:ext cx="9144000" cy="10516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Line 36"/>
              <p:cNvSpPr>
                <a:spLocks noChangeShapeType="1"/>
              </p:cNvSpPr>
              <p:nvPr/>
            </p:nvSpPr>
            <p:spPr bwMode="auto">
              <a:xfrm>
                <a:off x="0" y="6009265"/>
                <a:ext cx="914400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5" name="Picture 16" descr="http://www.accredia.it/UploadImgs/168_censi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309320"/>
              <a:ext cx="1203749" cy="3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7" name="Gra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890969"/>
              </p:ext>
            </p:extLst>
          </p:nvPr>
        </p:nvGraphicFramePr>
        <p:xfrm>
          <a:off x="131363" y="1916832"/>
          <a:ext cx="569595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Gra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956604"/>
              </p:ext>
            </p:extLst>
          </p:nvPr>
        </p:nvGraphicFramePr>
        <p:xfrm>
          <a:off x="6804248" y="1700808"/>
          <a:ext cx="1584176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Gra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327745"/>
              </p:ext>
            </p:extLst>
          </p:nvPr>
        </p:nvGraphicFramePr>
        <p:xfrm>
          <a:off x="6804248" y="2996952"/>
          <a:ext cx="1584176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" name="Gra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624003"/>
              </p:ext>
            </p:extLst>
          </p:nvPr>
        </p:nvGraphicFramePr>
        <p:xfrm>
          <a:off x="6804248" y="4320180"/>
          <a:ext cx="1584176" cy="158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2" name="Picture 2" descr="C:\Users\valerii\Documents\Federvin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49066"/>
            <a:ext cx="2089845" cy="77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hangingPunct="1"/>
            <a:r>
              <a:rPr lang="it-IT" sz="3000" b="1" dirty="0" smtClean="0"/>
              <a:t>La ripresa </a:t>
            </a:r>
            <a:r>
              <a:rPr lang="it-IT" sz="3000" b="1" dirty="0" smtClean="0"/>
              <a:t>della spesa interna</a:t>
            </a:r>
            <a:endParaRPr lang="it-IT" sz="3000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0040" y="5589240"/>
            <a:ext cx="22124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468313" algn="l"/>
                <a:tab pos="539750" algn="l"/>
              </a:tabLst>
              <a:defRPr/>
            </a:pPr>
            <a:r>
              <a:rPr lang="it-IT" sz="1000" dirty="0">
                <a:latin typeface="+mj-lt"/>
                <a:ea typeface="Times New Roman" pitchFamily="18" charset="0"/>
              </a:rPr>
              <a:t>Fonte: </a:t>
            </a:r>
            <a:r>
              <a:rPr lang="it-IT" sz="1000" dirty="0" smtClean="0">
                <a:latin typeface="+mj-lt"/>
                <a:ea typeface="Times New Roman" pitchFamily="18" charset="0"/>
              </a:rPr>
              <a:t>elaborazione </a:t>
            </a:r>
            <a:r>
              <a:rPr lang="it-IT" sz="1000" dirty="0" err="1" smtClean="0">
                <a:latin typeface="+mj-lt"/>
                <a:ea typeface="Times New Roman" pitchFamily="18" charset="0"/>
              </a:rPr>
              <a:t>Censis</a:t>
            </a:r>
            <a:r>
              <a:rPr lang="it-IT" sz="1000" dirty="0" smtClean="0">
                <a:latin typeface="+mj-lt"/>
                <a:ea typeface="Times New Roman" pitchFamily="18" charset="0"/>
              </a:rPr>
              <a:t> su dati Istat</a:t>
            </a:r>
            <a:endParaRPr lang="it-IT" sz="1000" dirty="0">
              <a:latin typeface="+mj-lt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51410" y="1124744"/>
            <a:ext cx="4340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+mj-lt"/>
              </a:rPr>
              <a:t>L’andamento della spesa negli ultimi anni (variazioni %):</a:t>
            </a:r>
          </a:p>
          <a:p>
            <a:r>
              <a:rPr lang="it-IT" sz="1400" b="1" dirty="0" smtClean="0">
                <a:latin typeface="+mj-lt"/>
              </a:rPr>
              <a:t>nell’ultimo biennio vino +</a:t>
            </a:r>
            <a:r>
              <a:rPr lang="it-IT" sz="1400" b="1" dirty="0">
                <a:latin typeface="+mj-lt"/>
              </a:rPr>
              <a:t>9</a:t>
            </a:r>
            <a:r>
              <a:rPr lang="it-IT" sz="1400" b="1" dirty="0" smtClean="0">
                <a:latin typeface="+mj-lt"/>
              </a:rPr>
              <a:t>%</a:t>
            </a:r>
            <a:r>
              <a:rPr lang="it-IT" sz="1400" dirty="0">
                <a:latin typeface="+mj-lt"/>
              </a:rPr>
              <a:t>.</a:t>
            </a: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216024" y="1700808"/>
            <a:ext cx="5436096" cy="0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5833348"/>
            <a:ext cx="9144000" cy="1051640"/>
            <a:chOff x="0" y="5833348"/>
            <a:chExt cx="9144000" cy="1051640"/>
          </a:xfrm>
        </p:grpSpPr>
        <p:grpSp>
          <p:nvGrpSpPr>
            <p:cNvPr id="5" name="Gruppo 4"/>
            <p:cNvGrpSpPr/>
            <p:nvPr/>
          </p:nvGrpSpPr>
          <p:grpSpPr>
            <a:xfrm>
              <a:off x="0" y="5833348"/>
              <a:ext cx="9144000" cy="1051640"/>
              <a:chOff x="0" y="5833348"/>
              <a:chExt cx="9144000" cy="1051640"/>
            </a:xfrm>
          </p:grpSpPr>
          <p:sp>
            <p:nvSpPr>
              <p:cNvPr id="16" name="Rettangolo 15"/>
              <p:cNvSpPr/>
              <p:nvPr/>
            </p:nvSpPr>
            <p:spPr bwMode="auto">
              <a:xfrm>
                <a:off x="0" y="5833348"/>
                <a:ext cx="9144000" cy="10516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Line 36"/>
              <p:cNvSpPr>
                <a:spLocks noChangeShapeType="1"/>
              </p:cNvSpPr>
              <p:nvPr/>
            </p:nvSpPr>
            <p:spPr bwMode="auto">
              <a:xfrm>
                <a:off x="0" y="6009265"/>
                <a:ext cx="914400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5" name="Picture 16" descr="http://www.accredia.it/UploadImgs/168_censi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309320"/>
              <a:ext cx="1203749" cy="3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8" name="Gra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428582"/>
              </p:ext>
            </p:extLst>
          </p:nvPr>
        </p:nvGraphicFramePr>
        <p:xfrm>
          <a:off x="395536" y="1988840"/>
          <a:ext cx="5256584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ttangolo 18"/>
          <p:cNvSpPr/>
          <p:nvPr/>
        </p:nvSpPr>
        <p:spPr>
          <a:xfrm>
            <a:off x="6156176" y="1916832"/>
            <a:ext cx="264390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1400" b="1" dirty="0" smtClean="0">
                <a:latin typeface="+mj-lt"/>
              </a:rPr>
              <a:t>Il valore «immateriale» riconosciuto al vino rinvia non solo alla dimensione organolettica, ma anche alla valenza simbolica, al legame profondo con territori e comunità.</a:t>
            </a:r>
          </a:p>
          <a:p>
            <a:endParaRPr lang="it-IT" sz="1400" b="1" dirty="0">
              <a:latin typeface="+mj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dirty="0" smtClean="0">
                <a:latin typeface="+mj-lt"/>
              </a:rPr>
              <a:t>Una fruizione progressivamente più consapevole e matura.</a:t>
            </a:r>
          </a:p>
          <a:p>
            <a:endParaRPr lang="it-IT" sz="1400" b="1" dirty="0" smtClean="0">
              <a:latin typeface="+mj-lt"/>
            </a:endParaRPr>
          </a:p>
          <a:p>
            <a:endParaRPr lang="it-IT" sz="1400" b="1" dirty="0">
              <a:latin typeface="+mj-lt"/>
            </a:endParaRPr>
          </a:p>
        </p:txBody>
      </p:sp>
      <p:pic>
        <p:nvPicPr>
          <p:cNvPr id="20" name="Picture 2" descr="C:\Users\valerii\Documents\Federvi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49066"/>
            <a:ext cx="2089845" cy="77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hangingPunct="1"/>
            <a:r>
              <a:rPr lang="it-IT" sz="3000" b="1" dirty="0" smtClean="0"/>
              <a:t>La qualità vince sul prezzo</a:t>
            </a:r>
            <a:endParaRPr lang="it-IT" sz="3000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5480737"/>
            <a:ext cx="16754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468313" algn="l"/>
                <a:tab pos="539750" algn="l"/>
              </a:tabLst>
              <a:defRPr/>
            </a:pPr>
            <a:r>
              <a:rPr lang="it-IT" sz="1000" dirty="0">
                <a:latin typeface="+mj-lt"/>
                <a:ea typeface="Times New Roman" pitchFamily="18" charset="0"/>
              </a:rPr>
              <a:t>Fonte: </a:t>
            </a:r>
            <a:r>
              <a:rPr lang="it-IT" sz="1000" dirty="0" smtClean="0">
                <a:latin typeface="+mj-lt"/>
                <a:ea typeface="Times New Roman" pitchFamily="18" charset="0"/>
              </a:rPr>
              <a:t>indagine </a:t>
            </a:r>
            <a:r>
              <a:rPr lang="it-IT" sz="1000" dirty="0" err="1" smtClean="0">
                <a:latin typeface="+mj-lt"/>
                <a:ea typeface="Times New Roman" pitchFamily="18" charset="0"/>
              </a:rPr>
              <a:t>Censis</a:t>
            </a:r>
            <a:r>
              <a:rPr lang="it-IT" sz="1000" dirty="0" smtClean="0">
                <a:latin typeface="+mj-lt"/>
                <a:ea typeface="Times New Roman" pitchFamily="18" charset="0"/>
              </a:rPr>
              <a:t>, 2017</a:t>
            </a:r>
            <a:endParaRPr lang="it-IT" sz="1000" dirty="0">
              <a:latin typeface="+mj-lt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51409" y="997858"/>
            <a:ext cx="3906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+mj-lt"/>
              </a:rPr>
              <a:t>Dalla logica della quantità alla logica della qualità:</a:t>
            </a:r>
          </a:p>
          <a:p>
            <a:r>
              <a:rPr lang="it-IT" sz="1400" b="1" dirty="0" smtClean="0">
                <a:latin typeface="+mj-lt"/>
              </a:rPr>
              <a:t>la qualità fa premio sul prezzo nei criteri di scelta.</a:t>
            </a:r>
            <a:endParaRPr lang="it-IT" sz="1400" dirty="0">
              <a:latin typeface="+mj-lt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561983" y="1020596"/>
            <a:ext cx="431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+mj-lt"/>
              </a:rPr>
              <a:t>I fattori che guidano le scelte: </a:t>
            </a:r>
          </a:p>
          <a:p>
            <a:r>
              <a:rPr lang="it-IT" sz="1400" b="1" dirty="0" smtClean="0">
                <a:latin typeface="+mj-lt"/>
              </a:rPr>
              <a:t>l’alta reputazione sociale del vino.</a:t>
            </a:r>
            <a:endParaRPr lang="it-IT" sz="1400" dirty="0">
              <a:latin typeface="+mj-lt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216024" y="1700808"/>
            <a:ext cx="3841455" cy="0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>
            <a:off x="4572000" y="1700808"/>
            <a:ext cx="4309701" cy="0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5833348"/>
            <a:ext cx="9144000" cy="1051640"/>
            <a:chOff x="0" y="5833348"/>
            <a:chExt cx="9144000" cy="1051640"/>
          </a:xfrm>
        </p:grpSpPr>
        <p:grpSp>
          <p:nvGrpSpPr>
            <p:cNvPr id="5" name="Gruppo 4"/>
            <p:cNvGrpSpPr/>
            <p:nvPr/>
          </p:nvGrpSpPr>
          <p:grpSpPr>
            <a:xfrm>
              <a:off x="0" y="5833348"/>
              <a:ext cx="9144000" cy="1051640"/>
              <a:chOff x="0" y="5833348"/>
              <a:chExt cx="9144000" cy="1051640"/>
            </a:xfrm>
          </p:grpSpPr>
          <p:sp>
            <p:nvSpPr>
              <p:cNvPr id="16" name="Rettangolo 15"/>
              <p:cNvSpPr/>
              <p:nvPr/>
            </p:nvSpPr>
            <p:spPr bwMode="auto">
              <a:xfrm>
                <a:off x="0" y="5833348"/>
                <a:ext cx="9144000" cy="10516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Line 36"/>
              <p:cNvSpPr>
                <a:spLocks noChangeShapeType="1"/>
              </p:cNvSpPr>
              <p:nvPr/>
            </p:nvSpPr>
            <p:spPr bwMode="auto">
              <a:xfrm>
                <a:off x="0" y="6009265"/>
                <a:ext cx="914400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5" name="Picture 16" descr="http://www.accredia.it/UploadImgs/168_censi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309320"/>
              <a:ext cx="1203749" cy="3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9" name="Gra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42722"/>
              </p:ext>
            </p:extLst>
          </p:nvPr>
        </p:nvGraphicFramePr>
        <p:xfrm>
          <a:off x="4319718" y="1916832"/>
          <a:ext cx="4572000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56566"/>
              </p:ext>
            </p:extLst>
          </p:nvPr>
        </p:nvGraphicFramePr>
        <p:xfrm>
          <a:off x="251520" y="1916832"/>
          <a:ext cx="343812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ttangolo 21"/>
          <p:cNvSpPr/>
          <p:nvPr/>
        </p:nvSpPr>
        <p:spPr>
          <a:xfrm>
            <a:off x="216025" y="3789040"/>
            <a:ext cx="38414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+mj-lt"/>
              </a:rPr>
              <a:t>Ancora più importante oggi,</a:t>
            </a:r>
          </a:p>
          <a:p>
            <a:r>
              <a:rPr lang="it-IT" sz="1400" b="1" dirty="0" smtClean="0">
                <a:latin typeface="+mj-lt"/>
              </a:rPr>
              <a:t>quando le pratiche di arbitraggio individuale</a:t>
            </a:r>
          </a:p>
          <a:p>
            <a:r>
              <a:rPr lang="it-IT" sz="1400" b="1" dirty="0" smtClean="0">
                <a:latin typeface="+mj-lt"/>
              </a:rPr>
              <a:t>nei consumi privilegiano spesso le logiche </a:t>
            </a:r>
          </a:p>
          <a:p>
            <a:r>
              <a:rPr lang="it-IT" sz="1400" b="1" dirty="0" smtClean="0">
                <a:latin typeface="+mj-lt"/>
              </a:rPr>
              <a:t>del risparmio e la propensione al </a:t>
            </a:r>
            <a:r>
              <a:rPr lang="it-IT" sz="1400" b="1" dirty="0" err="1" smtClean="0">
                <a:latin typeface="+mj-lt"/>
              </a:rPr>
              <a:t>low</a:t>
            </a:r>
            <a:r>
              <a:rPr lang="it-IT" sz="1400" b="1" dirty="0" smtClean="0">
                <a:latin typeface="+mj-lt"/>
              </a:rPr>
              <a:t> </a:t>
            </a:r>
            <a:r>
              <a:rPr lang="it-IT" sz="1400" b="1" dirty="0" err="1" smtClean="0">
                <a:latin typeface="+mj-lt"/>
              </a:rPr>
              <a:t>cost</a:t>
            </a:r>
            <a:r>
              <a:rPr lang="it-IT" sz="1400" b="1" dirty="0" smtClean="0">
                <a:latin typeface="+mj-lt"/>
              </a:rPr>
              <a:t>.</a:t>
            </a:r>
          </a:p>
          <a:p>
            <a:endParaRPr lang="it-IT" sz="1400" b="1" dirty="0">
              <a:latin typeface="+mj-lt"/>
            </a:endParaRPr>
          </a:p>
        </p:txBody>
      </p:sp>
      <p:pic>
        <p:nvPicPr>
          <p:cNvPr id="26" name="Picture 2" descr="C:\Users\valerii\Documents\Federvin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49066"/>
            <a:ext cx="2089845" cy="77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9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hangingPunct="1"/>
            <a:r>
              <a:rPr lang="it-IT" sz="3000" b="1" dirty="0" smtClean="0"/>
              <a:t>La potenza dell’export</a:t>
            </a:r>
            <a:endParaRPr lang="it-IT" sz="3000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36096" y="5462581"/>
            <a:ext cx="3143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468313" algn="l"/>
                <a:tab pos="539750" algn="l"/>
              </a:tabLst>
              <a:defRPr/>
            </a:pPr>
            <a:r>
              <a:rPr lang="it-IT" sz="1000" dirty="0">
                <a:latin typeface="+mj-lt"/>
                <a:ea typeface="Times New Roman" pitchFamily="18" charset="0"/>
              </a:rPr>
              <a:t>Fonte: </a:t>
            </a:r>
            <a:r>
              <a:rPr lang="it-IT" sz="1000" dirty="0" smtClean="0">
                <a:latin typeface="+mj-lt"/>
                <a:ea typeface="Times New Roman" pitchFamily="18" charset="0"/>
              </a:rPr>
              <a:t>elaborazione </a:t>
            </a:r>
            <a:r>
              <a:rPr lang="it-IT" sz="1000" dirty="0" err="1" smtClean="0">
                <a:latin typeface="+mj-lt"/>
                <a:ea typeface="Times New Roman" pitchFamily="18" charset="0"/>
              </a:rPr>
              <a:t>Censis</a:t>
            </a:r>
            <a:r>
              <a:rPr lang="it-IT" sz="1000" dirty="0" smtClean="0">
                <a:latin typeface="+mj-lt"/>
                <a:ea typeface="Times New Roman" pitchFamily="18" charset="0"/>
              </a:rPr>
              <a:t> su dati </a:t>
            </a:r>
            <a:r>
              <a:rPr lang="it-IT" sz="1000" dirty="0" err="1" smtClean="0">
                <a:latin typeface="+mj-lt"/>
                <a:ea typeface="Times New Roman" pitchFamily="18" charset="0"/>
              </a:rPr>
              <a:t>Ismea</a:t>
            </a:r>
            <a:r>
              <a:rPr lang="it-IT" sz="1000" dirty="0" smtClean="0">
                <a:latin typeface="+mj-lt"/>
                <a:ea typeface="Times New Roman" pitchFamily="18" charset="0"/>
              </a:rPr>
              <a:t>, Istat e </a:t>
            </a:r>
            <a:r>
              <a:rPr lang="it-IT" sz="1000" dirty="0" err="1" smtClean="0">
                <a:latin typeface="+mj-lt"/>
                <a:ea typeface="Times New Roman" pitchFamily="18" charset="0"/>
              </a:rPr>
              <a:t>Eurostat</a:t>
            </a:r>
            <a:endParaRPr lang="it-IT" sz="1000" dirty="0">
              <a:latin typeface="+mj-lt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216024" y="1700808"/>
            <a:ext cx="3841455" cy="0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>
            <a:off x="5076056" y="1700808"/>
            <a:ext cx="3633956" cy="0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5833348"/>
            <a:ext cx="9144000" cy="1051640"/>
            <a:chOff x="0" y="5833348"/>
            <a:chExt cx="9144000" cy="1051640"/>
          </a:xfrm>
        </p:grpSpPr>
        <p:grpSp>
          <p:nvGrpSpPr>
            <p:cNvPr id="5" name="Gruppo 4"/>
            <p:cNvGrpSpPr/>
            <p:nvPr/>
          </p:nvGrpSpPr>
          <p:grpSpPr>
            <a:xfrm>
              <a:off x="0" y="5833348"/>
              <a:ext cx="9144000" cy="1051640"/>
              <a:chOff x="0" y="5833348"/>
              <a:chExt cx="9144000" cy="1051640"/>
            </a:xfrm>
          </p:grpSpPr>
          <p:sp>
            <p:nvSpPr>
              <p:cNvPr id="16" name="Rettangolo 15"/>
              <p:cNvSpPr/>
              <p:nvPr/>
            </p:nvSpPr>
            <p:spPr bwMode="auto">
              <a:xfrm>
                <a:off x="0" y="5833348"/>
                <a:ext cx="9144000" cy="10516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Line 36"/>
              <p:cNvSpPr>
                <a:spLocks noChangeShapeType="1"/>
              </p:cNvSpPr>
              <p:nvPr/>
            </p:nvSpPr>
            <p:spPr bwMode="auto">
              <a:xfrm>
                <a:off x="0" y="6009265"/>
                <a:ext cx="914400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5" name="Picture 16" descr="http://www.accredia.it/UploadImgs/168_censi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309320"/>
              <a:ext cx="1203749" cy="3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asellaDiTesto 1"/>
          <p:cNvSpPr txBox="1"/>
          <p:nvPr/>
        </p:nvSpPr>
        <p:spPr>
          <a:xfrm>
            <a:off x="208905" y="1772816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endParaRPr lang="it-IT" sz="1400" b="1" dirty="0" smtClean="0">
              <a:latin typeface="+mj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dirty="0" smtClean="0">
                <a:latin typeface="+mj-lt"/>
              </a:rPr>
              <a:t>+27,6% nel periodo 2011-2016</a:t>
            </a:r>
          </a:p>
          <a:p>
            <a:endParaRPr lang="it-IT" sz="1400" b="1" dirty="0">
              <a:latin typeface="+mj-lt"/>
            </a:endParaRPr>
          </a:p>
          <a:p>
            <a:endParaRPr lang="it-IT" sz="1400" b="1" dirty="0" smtClean="0">
              <a:latin typeface="+mj-lt"/>
            </a:endParaRPr>
          </a:p>
          <a:p>
            <a:r>
              <a:rPr lang="it-IT" sz="1400" b="1" dirty="0" smtClean="0">
                <a:solidFill>
                  <a:srgbClr val="FF0000"/>
                </a:solidFill>
                <a:latin typeface="+mj-lt"/>
              </a:rPr>
              <a:t>Il sentiero di crescita del valore:</a:t>
            </a:r>
          </a:p>
          <a:p>
            <a:r>
              <a:rPr lang="it-IT" sz="1400" b="1" dirty="0" smtClean="0">
                <a:solidFill>
                  <a:srgbClr val="FF0000"/>
                </a:solidFill>
                <a:latin typeface="+mj-lt"/>
              </a:rPr>
              <a:t>più esportazioni, di valore più alto. </a:t>
            </a:r>
          </a:p>
          <a:p>
            <a:endParaRPr lang="it-IT" sz="1400" b="1" dirty="0" smtClean="0">
              <a:latin typeface="+mj-lt"/>
            </a:endParaRPr>
          </a:p>
          <a:p>
            <a:r>
              <a:rPr lang="it-IT" sz="1400" b="1" dirty="0" smtClean="0">
                <a:latin typeface="+mj-lt"/>
              </a:rPr>
              <a:t>Per un Paese vinicolo compiuto (occupazione pressoché integrale del territorio impiegabile a vigneto) creare valore significa coniugare gli incrementi delle quantità esportate con </a:t>
            </a:r>
          </a:p>
          <a:p>
            <a:r>
              <a:rPr lang="it-IT" sz="1400" b="1" dirty="0" smtClean="0">
                <a:latin typeface="+mj-lt"/>
              </a:rPr>
              <a:t>incrementi più che proporzionali del valore.</a:t>
            </a:r>
          </a:p>
          <a:p>
            <a:endParaRPr lang="it-IT" sz="1400" b="1" dirty="0" smtClean="0">
              <a:latin typeface="+mj-lt"/>
            </a:endParaRPr>
          </a:p>
          <a:p>
            <a:r>
              <a:rPr lang="it-IT" sz="1400" b="1" dirty="0" smtClean="0">
                <a:latin typeface="+mj-lt"/>
              </a:rPr>
              <a:t>Esempio: benchmark euro/ettolitro della Francia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dirty="0" smtClean="0">
                <a:latin typeface="+mj-lt"/>
              </a:rPr>
              <a:t>Fino a 12 </a:t>
            </a:r>
            <a:r>
              <a:rPr lang="it-IT" sz="1400" b="1" dirty="0">
                <a:latin typeface="+mj-lt"/>
              </a:rPr>
              <a:t>miliardi</a:t>
            </a:r>
            <a:r>
              <a:rPr lang="it-IT" sz="1400" b="1" dirty="0" smtClean="0">
                <a:latin typeface="+mj-lt"/>
              </a:rPr>
              <a:t> di euro di export </a:t>
            </a:r>
          </a:p>
          <a:p>
            <a:r>
              <a:rPr lang="it-IT" sz="1400" b="1" dirty="0">
                <a:latin typeface="+mj-lt"/>
              </a:rPr>
              <a:t> </a:t>
            </a:r>
            <a:r>
              <a:rPr lang="it-IT" sz="1400" b="1" dirty="0" smtClean="0">
                <a:latin typeface="+mj-lt"/>
              </a:rPr>
              <a:t>      (+6,4 miliardi)</a:t>
            </a:r>
            <a:endParaRPr lang="it-IT" sz="1400" b="1" dirty="0">
              <a:latin typeface="+mj-lt"/>
            </a:endParaRPr>
          </a:p>
        </p:txBody>
      </p:sp>
      <p:graphicFrame>
        <p:nvGraphicFramePr>
          <p:cNvPr id="18" name="Gra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022752"/>
              </p:ext>
            </p:extLst>
          </p:nvPr>
        </p:nvGraphicFramePr>
        <p:xfrm>
          <a:off x="5364669" y="1994359"/>
          <a:ext cx="331275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ttangolo 18"/>
          <p:cNvSpPr/>
          <p:nvPr/>
        </p:nvSpPr>
        <p:spPr>
          <a:xfrm>
            <a:off x="5076056" y="1140440"/>
            <a:ext cx="3633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+mj-lt"/>
              </a:rPr>
              <a:t>Andamento dell’export nel periodo 2011-2016</a:t>
            </a:r>
          </a:p>
          <a:p>
            <a:r>
              <a:rPr lang="it-IT" sz="1400" b="1" dirty="0" smtClean="0">
                <a:latin typeface="+mj-lt"/>
              </a:rPr>
              <a:t>(variazioni %).</a:t>
            </a:r>
          </a:p>
        </p:txBody>
      </p:sp>
      <p:sp>
        <p:nvSpPr>
          <p:cNvPr id="3" name="Rettangolo 2"/>
          <p:cNvSpPr/>
          <p:nvPr/>
        </p:nvSpPr>
        <p:spPr>
          <a:xfrm>
            <a:off x="323528" y="1271500"/>
            <a:ext cx="2267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latin typeface="+mj-lt"/>
              </a:rPr>
              <a:t>5,6 miliardi di euro nel 2016</a:t>
            </a:r>
          </a:p>
        </p:txBody>
      </p:sp>
      <p:pic>
        <p:nvPicPr>
          <p:cNvPr id="23" name="Picture 2" descr="C:\Users\valerii\Documents\Federvi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49066"/>
            <a:ext cx="2089845" cy="77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olo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pPr eaLnBrk="1" hangingPunct="1"/>
            <a:r>
              <a:rPr lang="it-IT" sz="3000" b="1" dirty="0" smtClean="0"/>
              <a:t>Tutto il </a:t>
            </a:r>
            <a:r>
              <a:rPr lang="it-IT" sz="3000" b="1" dirty="0" smtClean="0"/>
              <a:t>valore di una filiera multiforme</a:t>
            </a:r>
            <a:endParaRPr lang="it-IT" sz="3000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36096" y="5449580"/>
            <a:ext cx="16754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468313" algn="l"/>
                <a:tab pos="539750" algn="l"/>
              </a:tabLst>
              <a:defRPr/>
            </a:pPr>
            <a:r>
              <a:rPr lang="it-IT" sz="1000" dirty="0">
                <a:latin typeface="+mj-lt"/>
                <a:ea typeface="Times New Roman" pitchFamily="18" charset="0"/>
              </a:rPr>
              <a:t>Fonte: </a:t>
            </a:r>
            <a:r>
              <a:rPr lang="it-IT" sz="1000" dirty="0" smtClean="0">
                <a:latin typeface="+mj-lt"/>
                <a:ea typeface="Times New Roman" pitchFamily="18" charset="0"/>
              </a:rPr>
              <a:t>indagine </a:t>
            </a:r>
            <a:r>
              <a:rPr lang="it-IT" sz="1000" dirty="0" err="1" smtClean="0">
                <a:latin typeface="+mj-lt"/>
                <a:ea typeface="Times New Roman" pitchFamily="18" charset="0"/>
              </a:rPr>
              <a:t>Censis</a:t>
            </a:r>
            <a:r>
              <a:rPr lang="it-IT" sz="1000" dirty="0" smtClean="0">
                <a:latin typeface="+mj-lt"/>
                <a:ea typeface="Times New Roman" pitchFamily="18" charset="0"/>
              </a:rPr>
              <a:t>, 2017</a:t>
            </a:r>
            <a:endParaRPr lang="it-IT" sz="1000" dirty="0">
              <a:latin typeface="+mj-lt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051122" y="848761"/>
            <a:ext cx="39425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+mj-lt"/>
              </a:rPr>
              <a:t>24 milioni di italiani nell’ultimo anno hanno partecipato ad </a:t>
            </a:r>
            <a:r>
              <a:rPr lang="it-IT" sz="1400" b="1" dirty="0" smtClean="0">
                <a:latin typeface="+mj-lt"/>
              </a:rPr>
              <a:t>almeno un’attività </a:t>
            </a:r>
            <a:r>
              <a:rPr lang="it-IT" sz="1400" b="1" dirty="0">
                <a:latin typeface="+mj-lt"/>
              </a:rPr>
              <a:t>«</a:t>
            </a:r>
            <a:r>
              <a:rPr lang="it-IT" sz="1400" b="1" dirty="0" err="1" smtClean="0">
                <a:latin typeface="+mj-lt"/>
              </a:rPr>
              <a:t>enocorrelata</a:t>
            </a:r>
            <a:r>
              <a:rPr lang="it-IT" sz="1400" b="1" dirty="0" smtClean="0">
                <a:latin typeface="+mj-lt"/>
              </a:rPr>
              <a:t>».</a:t>
            </a:r>
          </a:p>
          <a:p>
            <a:r>
              <a:rPr lang="it-IT" sz="1400" b="1" dirty="0" smtClean="0">
                <a:latin typeface="+mj-lt"/>
              </a:rPr>
              <a:t>Tipologie (milioni):</a:t>
            </a:r>
            <a:endParaRPr lang="it-IT" sz="1400" b="1" dirty="0">
              <a:latin typeface="+mj-lt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216024" y="1700808"/>
            <a:ext cx="3841455" cy="0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>
            <a:off x="5148064" y="1700808"/>
            <a:ext cx="3561948" cy="0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5833348"/>
            <a:ext cx="9144000" cy="1051640"/>
            <a:chOff x="0" y="5833348"/>
            <a:chExt cx="9144000" cy="1051640"/>
          </a:xfrm>
        </p:grpSpPr>
        <p:grpSp>
          <p:nvGrpSpPr>
            <p:cNvPr id="5" name="Gruppo 4"/>
            <p:cNvGrpSpPr/>
            <p:nvPr/>
          </p:nvGrpSpPr>
          <p:grpSpPr>
            <a:xfrm>
              <a:off x="0" y="5833348"/>
              <a:ext cx="9144000" cy="1051640"/>
              <a:chOff x="0" y="5833348"/>
              <a:chExt cx="9144000" cy="1051640"/>
            </a:xfrm>
          </p:grpSpPr>
          <p:sp>
            <p:nvSpPr>
              <p:cNvPr id="16" name="Rettangolo 15"/>
              <p:cNvSpPr/>
              <p:nvPr/>
            </p:nvSpPr>
            <p:spPr bwMode="auto">
              <a:xfrm>
                <a:off x="0" y="5833348"/>
                <a:ext cx="9144000" cy="10516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Line 36"/>
              <p:cNvSpPr>
                <a:spLocks noChangeShapeType="1"/>
              </p:cNvSpPr>
              <p:nvPr/>
            </p:nvSpPr>
            <p:spPr bwMode="auto">
              <a:xfrm>
                <a:off x="0" y="6009265"/>
                <a:ext cx="9144000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5" name="Picture 16" descr="http://www.accredia.it/UploadImgs/168_censi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309320"/>
              <a:ext cx="1203749" cy="35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asellaDiTesto 1"/>
          <p:cNvSpPr txBox="1"/>
          <p:nvPr/>
        </p:nvSpPr>
        <p:spPr>
          <a:xfrm>
            <a:off x="323528" y="2132856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1400" b="1" dirty="0" smtClean="0">
                <a:latin typeface="+mn-lt"/>
              </a:rPr>
              <a:t>Il vino è un formidabile ambasciatore all’estero del Made in </a:t>
            </a:r>
            <a:r>
              <a:rPr lang="it-IT" sz="1400" b="1" dirty="0" err="1" smtClean="0">
                <a:latin typeface="+mn-lt"/>
              </a:rPr>
              <a:t>Italy</a:t>
            </a:r>
            <a:r>
              <a:rPr lang="it-IT" sz="1400" b="1" dirty="0" smtClean="0">
                <a:latin typeface="+mn-lt"/>
              </a:rPr>
              <a:t> e dell’</a:t>
            </a:r>
            <a:r>
              <a:rPr lang="it-IT" sz="1400" b="1" dirty="0" err="1" smtClean="0">
                <a:latin typeface="+mn-lt"/>
              </a:rPr>
              <a:t>Italian</a:t>
            </a:r>
            <a:r>
              <a:rPr lang="it-IT" sz="1400" b="1" dirty="0" smtClean="0">
                <a:latin typeface="+mn-lt"/>
              </a:rPr>
              <a:t> style.</a:t>
            </a:r>
          </a:p>
          <a:p>
            <a:endParaRPr lang="it-IT" sz="1400" b="1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dirty="0" smtClean="0">
                <a:latin typeface="+mn-lt"/>
              </a:rPr>
              <a:t>E il valore del vino si estende a momenti socialmente significativi sul piano simbolico e relazionale.</a:t>
            </a:r>
          </a:p>
          <a:p>
            <a:endParaRPr lang="it-IT" sz="1400" b="1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dirty="0" smtClean="0">
                <a:latin typeface="+mn-lt"/>
              </a:rPr>
              <a:t>Estrarre valore, oggi potenziale, anche dalla capacità di dare risposta alle dinamiche valoriali della domanda.</a:t>
            </a:r>
          </a:p>
          <a:p>
            <a:endParaRPr lang="it-IT" sz="1400" b="1" dirty="0">
              <a:latin typeface="+mn-lt"/>
            </a:endParaRPr>
          </a:p>
        </p:txBody>
      </p:sp>
      <p:graphicFrame>
        <p:nvGraphicFramePr>
          <p:cNvPr id="19" name="Gra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117213"/>
              </p:ext>
            </p:extLst>
          </p:nvPr>
        </p:nvGraphicFramePr>
        <p:xfrm>
          <a:off x="5343892" y="1916832"/>
          <a:ext cx="3366120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ttangolo 19"/>
          <p:cNvSpPr/>
          <p:nvPr/>
        </p:nvSpPr>
        <p:spPr>
          <a:xfrm>
            <a:off x="165477" y="1056566"/>
            <a:ext cx="3942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+mj-lt"/>
              </a:rPr>
              <a:t>Conquista dei mercati </a:t>
            </a:r>
            <a:r>
              <a:rPr lang="it-IT" sz="1400" b="1" dirty="0" smtClean="0">
                <a:latin typeface="+mj-lt"/>
              </a:rPr>
              <a:t>globali </a:t>
            </a:r>
          </a:p>
          <a:p>
            <a:r>
              <a:rPr lang="it-IT" sz="1400" b="1" dirty="0" smtClean="0">
                <a:latin typeface="+mj-lt"/>
              </a:rPr>
              <a:t>e </a:t>
            </a:r>
            <a:r>
              <a:rPr lang="it-IT" sz="1400" b="1" dirty="0">
                <a:latin typeface="+mj-lt"/>
              </a:rPr>
              <a:t>processi di </a:t>
            </a:r>
            <a:r>
              <a:rPr lang="it-IT" sz="1400" b="1" dirty="0">
                <a:solidFill>
                  <a:srgbClr val="FF0000"/>
                </a:solidFill>
                <a:latin typeface="+mj-lt"/>
              </a:rPr>
              <a:t>rigenerazione dello sviluppo </a:t>
            </a:r>
            <a:r>
              <a:rPr lang="it-IT" sz="1400" b="1" dirty="0" smtClean="0">
                <a:solidFill>
                  <a:srgbClr val="FF0000"/>
                </a:solidFill>
                <a:latin typeface="+mj-lt"/>
              </a:rPr>
              <a:t>locale</a:t>
            </a:r>
            <a:r>
              <a:rPr lang="it-IT" sz="1400" b="1" dirty="0" smtClean="0">
                <a:latin typeface="+mj-lt"/>
              </a:rPr>
              <a:t>.</a:t>
            </a:r>
            <a:endParaRPr lang="it-IT" sz="1400" b="1" dirty="0">
              <a:latin typeface="+mj-lt"/>
            </a:endParaRPr>
          </a:p>
        </p:txBody>
      </p:sp>
      <p:pic>
        <p:nvPicPr>
          <p:cNvPr id="2050" name="Picture 2" descr="C:\Users\valerii\Documents\Federvi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49066"/>
            <a:ext cx="2089845" cy="77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3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2028</TotalTime>
  <Words>457</Words>
  <Application>Microsoft Office PowerPoint</Application>
  <PresentationFormat>Presentazione su schermo (4:3)</PresentationFormat>
  <Paragraphs>78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Il valore economico e sociale  del settore del vino e dei suoi protagonisti</vt:lpstr>
      <vt:lpstr>Il vino come invariante nei consumi degli italiani</vt:lpstr>
      <vt:lpstr>La ripresa della spesa interna</vt:lpstr>
      <vt:lpstr>La qualità vince sul prezzo</vt:lpstr>
      <vt:lpstr>La potenza dell’export</vt:lpstr>
      <vt:lpstr>Tutto il valore di una filiera multiforme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valerii</dc:creator>
  <cp:lastModifiedBy>Massimiliano Valerii</cp:lastModifiedBy>
  <cp:revision>146</cp:revision>
  <cp:lastPrinted>2015-03-23T12:04:01Z</cp:lastPrinted>
  <dcterms:created xsi:type="dcterms:W3CDTF">2009-11-17T12:27:18Z</dcterms:created>
  <dcterms:modified xsi:type="dcterms:W3CDTF">2017-05-15T10:03:24Z</dcterms:modified>
</cp:coreProperties>
</file>