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8" r:id="rId2"/>
    <p:sldId id="276" r:id="rId3"/>
    <p:sldId id="271" r:id="rId4"/>
    <p:sldId id="272" r:id="rId5"/>
    <p:sldId id="277" r:id="rId6"/>
    <p:sldId id="265" r:id="rId7"/>
    <p:sldId id="279" r:id="rId8"/>
    <p:sldId id="278" r:id="rId9"/>
    <p:sldId id="263" r:id="rId10"/>
    <p:sldId id="274" r:id="rId11"/>
    <p:sldId id="275" r:id="rId12"/>
    <p:sldId id="280" r:id="rId13"/>
    <p:sldId id="269" r:id="rId14"/>
    <p:sldId id="266" r:id="rId15"/>
    <p:sldId id="283" r:id="rId16"/>
    <p:sldId id="268" r:id="rId17"/>
    <p:sldId id="287" r:id="rId18"/>
    <p:sldId id="286" r:id="rId19"/>
    <p:sldId id="282" r:id="rId20"/>
    <p:sldId id="284" r:id="rId21"/>
    <p:sldId id="285" r:id="rId22"/>
    <p:sldId id="261" r:id="rId23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5F1E"/>
    <a:srgbClr val="DF6423"/>
    <a:srgbClr val="748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708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8651F-1B07-4780-8CA7-86D09C5386FF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F58C3-43FD-4144-9AE9-6A23CF2B57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5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ok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58C3-43FD-4144-9AE9-6A23CF2B57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11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58C3-43FD-4144-9AE9-6A23CF2B57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07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58C3-43FD-4144-9AE9-6A23CF2B57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75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58C3-43FD-4144-9AE9-6A23CF2B57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42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58C3-43FD-4144-9AE9-6A23CF2B57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1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58C3-43FD-4144-9AE9-6A23CF2B57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30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58C3-43FD-4144-9AE9-6A23CF2B57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89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ok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58C3-43FD-4144-9AE9-6A23CF2B57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3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ok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58C3-43FD-4144-9AE9-6A23CF2B57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30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58C3-43FD-4144-9AE9-6A23CF2B57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6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58C3-43FD-4144-9AE9-6A23CF2B57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46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58C3-43FD-4144-9AE9-6A23CF2B57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5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58C3-43FD-4144-9AE9-6A23CF2B57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94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58C3-43FD-4144-9AE9-6A23CF2B57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18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F58C3-43FD-4144-9AE9-6A23CF2B57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33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39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999-2538-5040-B98E-278973835C1F}" type="datetimeFigureOut">
              <a:rPr lang="it-IT" smtClean="0"/>
              <a:t>16/05/2016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0EC0-C88B-1A4A-ABAD-D26CEE245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28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999-2538-5040-B98E-278973835C1F}" type="datetimeFigureOut">
              <a:rPr lang="it-IT" smtClean="0"/>
              <a:t>16/05/2016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0EC0-C88B-1A4A-ABAD-D26CEE245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91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64582" y="-222646"/>
            <a:ext cx="8051809" cy="85725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+mj-lt"/>
                <a:cs typeface="Avenir Book"/>
              </a:defRPr>
            </a:lvl1pPr>
          </a:lstStyle>
          <a:p>
            <a:r>
              <a:rPr lang="en-US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4583" y="804333"/>
            <a:ext cx="8422217" cy="379029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74849B"/>
                </a:solidFill>
                <a:latin typeface="Calibri"/>
                <a:cs typeface="Calibri"/>
              </a:defRPr>
            </a:lvl1pPr>
            <a:lvl2pPr marL="457200" indent="0">
              <a:buNone/>
              <a:defRPr sz="1600">
                <a:solidFill>
                  <a:srgbClr val="74849B"/>
                </a:solidFill>
                <a:latin typeface="Calibri"/>
                <a:cs typeface="Calibri"/>
              </a:defRPr>
            </a:lvl2pPr>
            <a:lvl3pPr marL="914400" indent="0">
              <a:buNone/>
              <a:defRPr sz="1600">
                <a:solidFill>
                  <a:srgbClr val="74849B"/>
                </a:solidFill>
                <a:latin typeface="Calibri"/>
                <a:cs typeface="Calibri"/>
              </a:defRPr>
            </a:lvl3pPr>
            <a:lvl4pPr marL="1371600" indent="0">
              <a:buNone/>
              <a:defRPr sz="1600">
                <a:solidFill>
                  <a:srgbClr val="74849B"/>
                </a:solidFill>
                <a:latin typeface="Calibri"/>
                <a:cs typeface="Calibri"/>
              </a:defRPr>
            </a:lvl4pPr>
            <a:lvl5pPr marL="1828800" indent="0">
              <a:buNone/>
              <a:defRPr sz="1600">
                <a:solidFill>
                  <a:srgbClr val="74849B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Fare </a:t>
            </a:r>
            <a:r>
              <a:rPr lang="en-US" dirty="0" err="1" smtClean="0"/>
              <a:t>clic</a:t>
            </a:r>
            <a:r>
              <a:rPr lang="en-US" dirty="0" smtClean="0"/>
              <a:t> per </a:t>
            </a:r>
            <a:r>
              <a:rPr lang="en-US" dirty="0" err="1" smtClean="0"/>
              <a:t>modificare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stili</a:t>
            </a:r>
            <a:r>
              <a:rPr lang="en-US" dirty="0" smtClean="0"/>
              <a:t> del </a:t>
            </a:r>
            <a:r>
              <a:rPr lang="en-US" dirty="0" err="1" smtClean="0"/>
              <a:t>testo</a:t>
            </a:r>
            <a:r>
              <a:rPr lang="en-US" dirty="0" smtClean="0"/>
              <a:t> </a:t>
            </a:r>
            <a:r>
              <a:rPr lang="en-US" dirty="0" err="1" smtClean="0"/>
              <a:t>dello</a:t>
            </a:r>
            <a:r>
              <a:rPr lang="en-US" dirty="0" smtClean="0"/>
              <a:t> schema</a:t>
            </a:r>
          </a:p>
          <a:p>
            <a:pPr lvl="1"/>
            <a:r>
              <a:rPr lang="en-US" dirty="0" smtClean="0"/>
              <a:t>Secondo </a:t>
            </a:r>
            <a:r>
              <a:rPr lang="en-US" dirty="0" err="1" smtClean="0"/>
              <a:t>livello</a:t>
            </a:r>
            <a:endParaRPr lang="en-US" dirty="0" smtClean="0"/>
          </a:p>
          <a:p>
            <a:pPr lvl="2"/>
            <a:r>
              <a:rPr lang="en-US" dirty="0" err="1" smtClean="0"/>
              <a:t>Terzo</a:t>
            </a:r>
            <a:r>
              <a:rPr lang="en-US" dirty="0" smtClean="0"/>
              <a:t> </a:t>
            </a:r>
            <a:r>
              <a:rPr lang="en-US" dirty="0" err="1" smtClean="0"/>
              <a:t>livello</a:t>
            </a:r>
            <a:endParaRPr lang="en-US" dirty="0" smtClean="0"/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livello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732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999-2538-5040-B98E-278973835C1F}" type="datetimeFigureOut">
              <a:rPr lang="it-IT" smtClean="0"/>
              <a:t>16/05/2016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0EC0-C88B-1A4A-ABAD-D26CEE245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27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999-2538-5040-B98E-278973835C1F}" type="datetimeFigureOut">
              <a:rPr lang="it-IT" smtClean="0"/>
              <a:t>16/05/2016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0EC0-C88B-1A4A-ABAD-D26CEE245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75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999-2538-5040-B98E-278973835C1F}" type="datetimeFigureOut">
              <a:rPr lang="it-IT" smtClean="0"/>
              <a:t>16/05/2016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0EC0-C88B-1A4A-ABAD-D26CEE245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92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999-2538-5040-B98E-278973835C1F}" type="datetimeFigureOut">
              <a:rPr lang="it-IT" smtClean="0"/>
              <a:t>16/05/2016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0EC0-C88B-1A4A-ABAD-D26CEE245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51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999-2538-5040-B98E-278973835C1F}" type="datetimeFigureOut">
              <a:rPr lang="it-IT" smtClean="0"/>
              <a:t>16/05/2016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0EC0-C88B-1A4A-ABAD-D26CEE245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02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999-2538-5040-B98E-278973835C1F}" type="datetimeFigureOut">
              <a:rPr lang="it-IT" smtClean="0"/>
              <a:t>16/05/2016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0EC0-C88B-1A4A-ABAD-D26CEE245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5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999-2538-5040-B98E-278973835C1F}" type="datetimeFigureOut">
              <a:rPr lang="it-IT" smtClean="0"/>
              <a:t>16/05/2016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E0EC0-C88B-1A4A-ABAD-D26CEE245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4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fondook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31"/>
            <a:ext cx="9158781" cy="5155414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Fare </a:t>
            </a:r>
            <a:r>
              <a:rPr lang="en-US" dirty="0" err="1" smtClean="0"/>
              <a:t>clic</a:t>
            </a:r>
            <a:r>
              <a:rPr lang="en-US" dirty="0" smtClean="0"/>
              <a:t> per </a:t>
            </a:r>
            <a:r>
              <a:rPr lang="en-US" dirty="0" err="1" smtClean="0"/>
              <a:t>modificare</a:t>
            </a:r>
            <a:r>
              <a:rPr lang="en-US" dirty="0" smtClean="0"/>
              <a:t>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6F999-2538-5040-B98E-278973835C1F}" type="datetimeFigureOut">
              <a:rPr lang="it-IT" smtClean="0"/>
              <a:t>16/05/2016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E0EC0-C88B-1A4A-ABAD-D26CEE245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95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ove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8781" cy="515541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37303" y="1703916"/>
            <a:ext cx="57361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DF6423"/>
                </a:solidFill>
              </a:rPr>
              <a:t>CULTURA E FORMAZIONE:</a:t>
            </a:r>
          </a:p>
          <a:p>
            <a:r>
              <a:rPr lang="it-IT" sz="2800" dirty="0" smtClean="0">
                <a:solidFill>
                  <a:srgbClr val="74849B"/>
                </a:solidFill>
              </a:rPr>
              <a:t>la giusta combinazione per intervenire sui consumi?</a:t>
            </a:r>
            <a:endParaRPr lang="it-IT" sz="2800" dirty="0">
              <a:solidFill>
                <a:srgbClr val="74849B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32460" y="4137660"/>
            <a:ext cx="2540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ROMA, </a:t>
            </a:r>
            <a:r>
              <a:rPr lang="it-IT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17 </a:t>
            </a:r>
            <a:r>
              <a:rPr lang="it-IT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MAGGIO 2016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579390" y="195473"/>
            <a:ext cx="606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ASSEMBLEA GENERALE 2016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15 anni di difficoltà in pochi dati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4860" y="804333"/>
            <a:ext cx="7901940" cy="379029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it-IT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CONSUMI ALIMENTARI vs CONSUMI TOTALI (2000 – 2014) </a:t>
            </a:r>
          </a:p>
          <a:p>
            <a:pPr lvl="0">
              <a:spcAft>
                <a:spcPts val="0"/>
              </a:spcAft>
            </a:pPr>
            <a:endParaRPr lang="it-IT" sz="9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aumentati </a:t>
            </a:r>
            <a:r>
              <a:rPr lang="it-IT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valuta del </a:t>
            </a:r>
            <a:r>
              <a:rPr lang="it-IT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+22,8% </a:t>
            </a:r>
            <a:r>
              <a:rPr lang="it-IT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 il </a:t>
            </a:r>
            <a:r>
              <a:rPr lang="it-IT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+30,4</a:t>
            </a:r>
            <a:r>
              <a:rPr lang="it-IT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it-IT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dei consumi </a:t>
            </a:r>
            <a:r>
              <a:rPr lang="it-IT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totali</a:t>
            </a: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</a:t>
            </a:r>
            <a:r>
              <a:rPr lang="it-IT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2007 al 2014 i consumi alimentari crescono del </a:t>
            </a:r>
            <a:r>
              <a:rPr lang="it-IT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+1,5% </a:t>
            </a:r>
            <a:r>
              <a:rPr lang="it-IT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 il </a:t>
            </a:r>
            <a:r>
              <a:rPr lang="it-IT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+3,4</a:t>
            </a:r>
            <a:r>
              <a:rPr lang="it-IT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it-IT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 consumi </a:t>
            </a:r>
            <a:r>
              <a:rPr lang="it-IT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totali</a:t>
            </a:r>
          </a:p>
        </p:txBody>
      </p:sp>
    </p:spTree>
    <p:extLst>
      <p:ext uri="{BB962C8B-B14F-4D97-AF65-F5344CB8AC3E}">
        <p14:creationId xmlns:p14="http://schemas.microsoft.com/office/powerpoint/2010/main" val="12105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Dove </a:t>
            </a:r>
            <a:r>
              <a:rPr lang="it-IT" dirty="0" smtClean="0"/>
              <a:t>siamo </a:t>
            </a:r>
            <a:r>
              <a:rPr lang="it-IT" dirty="0" smtClean="0"/>
              <a:t>oggi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6280" y="804333"/>
            <a:ext cx="7970520" cy="379029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endParaRPr lang="it-IT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fontAlgn="ctr">
              <a:buFont typeface="Arial" panose="020B0604020202020204" pitchFamily="34" charset="0"/>
              <a:buChar char="•"/>
            </a:pPr>
            <a:r>
              <a:rPr lang="it-IT" sz="3000" dirty="0"/>
              <a:t>S</a:t>
            </a:r>
            <a:r>
              <a:rPr lang="it-IT" sz="3000" dirty="0" smtClean="0"/>
              <a:t>egnali </a:t>
            </a:r>
            <a:r>
              <a:rPr lang="it-IT" sz="3000" dirty="0"/>
              <a:t>di ripresa con </a:t>
            </a:r>
            <a:r>
              <a:rPr lang="it-IT" sz="3000" b="1" dirty="0" smtClean="0"/>
              <a:t>PIL 2015 positivo</a:t>
            </a:r>
            <a:r>
              <a:rPr lang="it-IT" sz="3000" dirty="0" smtClean="0"/>
              <a:t>: </a:t>
            </a:r>
            <a:r>
              <a:rPr lang="it-IT" sz="3000" b="1" dirty="0"/>
              <a:t>+</a:t>
            </a:r>
            <a:r>
              <a:rPr lang="it-IT" sz="3000" b="1" dirty="0" smtClean="0"/>
              <a:t>0,7%</a:t>
            </a:r>
          </a:p>
          <a:p>
            <a:pPr marL="457200" lvl="0" indent="-457200" fontAlgn="ctr">
              <a:buFont typeface="Arial" panose="020B0604020202020204" pitchFamily="34" charset="0"/>
              <a:buChar char="•"/>
            </a:pPr>
            <a:r>
              <a:rPr lang="it-IT" sz="3000" dirty="0" smtClean="0"/>
              <a:t>Crescita </a:t>
            </a:r>
            <a:r>
              <a:rPr lang="it-IT" sz="3000" dirty="0"/>
              <a:t>della </a:t>
            </a:r>
            <a:r>
              <a:rPr lang="it-IT" sz="3000" b="1" dirty="0"/>
              <a:t>fiducia</a:t>
            </a:r>
            <a:r>
              <a:rPr lang="it-IT" sz="3000" dirty="0"/>
              <a:t> degli </a:t>
            </a:r>
            <a:r>
              <a:rPr lang="it-IT" sz="3000" dirty="0" smtClean="0"/>
              <a:t>italiani</a:t>
            </a:r>
          </a:p>
          <a:p>
            <a:pPr marL="457200" lvl="0" indent="-457200" fontAlgn="ctr">
              <a:buFont typeface="Arial" panose="020B0604020202020204" pitchFamily="34" charset="0"/>
              <a:buChar char="•"/>
            </a:pPr>
            <a:r>
              <a:rPr lang="it-IT" sz="3000" b="1" dirty="0" smtClean="0"/>
              <a:t>Propensione</a:t>
            </a:r>
            <a:r>
              <a:rPr lang="it-IT" sz="3000" dirty="0" smtClean="0"/>
              <a:t> </a:t>
            </a:r>
            <a:r>
              <a:rPr lang="it-IT" sz="3000" dirty="0"/>
              <a:t>delle famiglie </a:t>
            </a:r>
            <a:r>
              <a:rPr lang="it-IT" sz="3000" b="1" dirty="0"/>
              <a:t>all’acquisto</a:t>
            </a:r>
            <a:r>
              <a:rPr lang="it-IT" sz="3000" dirty="0"/>
              <a:t> nel largo </a:t>
            </a:r>
            <a:r>
              <a:rPr lang="it-IT" sz="3000" dirty="0" smtClean="0"/>
              <a:t>consumo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02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Expo 2015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3900" y="804333"/>
            <a:ext cx="7962900" cy="379029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endParaRPr lang="it-IT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ctr"/>
            <a:r>
              <a:rPr lang="it-IT" sz="3000" dirty="0" smtClean="0"/>
              <a:t>Nielsen </a:t>
            </a:r>
            <a:r>
              <a:rPr lang="it-IT" sz="3000" dirty="0"/>
              <a:t>ha misurato </a:t>
            </a:r>
            <a:r>
              <a:rPr lang="it-IT" sz="3000" b="1" dirty="0"/>
              <a:t>l’impatto di </a:t>
            </a:r>
            <a:r>
              <a:rPr lang="it-IT" sz="3000" b="1" dirty="0" smtClean="0"/>
              <a:t>EXPO</a:t>
            </a:r>
            <a:r>
              <a:rPr lang="it-IT" sz="3000" dirty="0" smtClean="0"/>
              <a:t>: </a:t>
            </a:r>
          </a:p>
          <a:p>
            <a:pPr marL="457200" lvl="0" indent="-457200" fontAlgn="ctr">
              <a:buFont typeface="Wingdings" panose="05000000000000000000" pitchFamily="2" charset="2"/>
              <a:buChar char="ü"/>
            </a:pPr>
            <a:r>
              <a:rPr lang="it-IT" sz="3000" dirty="0" smtClean="0"/>
              <a:t>è </a:t>
            </a:r>
            <a:r>
              <a:rPr lang="it-IT" sz="3000" dirty="0"/>
              <a:t>stato un </a:t>
            </a:r>
            <a:r>
              <a:rPr lang="it-IT" sz="3000" b="1" dirty="0"/>
              <a:t>evento importante</a:t>
            </a:r>
            <a:r>
              <a:rPr lang="it-IT" sz="3000" dirty="0"/>
              <a:t>, di grande respiro </a:t>
            </a:r>
            <a:r>
              <a:rPr lang="it-IT" sz="3000" dirty="0" smtClean="0"/>
              <a:t>organizzativo</a:t>
            </a:r>
          </a:p>
          <a:p>
            <a:pPr marL="457200" lvl="0" indent="-457200" fontAlgn="ctr">
              <a:buFont typeface="Wingdings" panose="05000000000000000000" pitchFamily="2" charset="2"/>
              <a:buChar char="ü"/>
            </a:pPr>
            <a:r>
              <a:rPr lang="it-IT" sz="3000" dirty="0" smtClean="0"/>
              <a:t>un </a:t>
            </a:r>
            <a:r>
              <a:rPr lang="it-IT" sz="3000" b="1" dirty="0" smtClean="0"/>
              <a:t>investimento sull’immagine </a:t>
            </a:r>
            <a:r>
              <a:rPr lang="it-IT" sz="3000" b="1" dirty="0"/>
              <a:t>del </a:t>
            </a:r>
            <a:r>
              <a:rPr lang="it-IT" sz="3000" b="1" dirty="0" smtClean="0"/>
              <a:t>paese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1831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Cibo/salute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1960" y="800946"/>
            <a:ext cx="8252460" cy="3790290"/>
          </a:xfrm>
        </p:spPr>
        <p:txBody>
          <a:bodyPr>
            <a:normAutofit/>
          </a:bodyPr>
          <a:lstStyle/>
          <a:p>
            <a:pPr lvl="2"/>
            <a:endParaRPr lang="it-IT" sz="1000" dirty="0" smtClean="0"/>
          </a:p>
          <a:p>
            <a:pPr marL="457200" lvl="0" indent="-457200" fontAlgn="ctr">
              <a:buFont typeface="Arial" panose="020B0604020202020204" pitchFamily="34" charset="0"/>
              <a:buChar char="•"/>
            </a:pPr>
            <a:r>
              <a:rPr lang="it-IT" sz="3200" dirty="0"/>
              <a:t>R</a:t>
            </a:r>
            <a:r>
              <a:rPr lang="it-IT" sz="3200" dirty="0" smtClean="0"/>
              <a:t>apporto </a:t>
            </a:r>
            <a:r>
              <a:rPr lang="it-IT" sz="3200" dirty="0"/>
              <a:t>cibo/salute </a:t>
            </a:r>
            <a:r>
              <a:rPr lang="it-IT" sz="3200" b="1" dirty="0" smtClean="0"/>
              <a:t>al primo </a:t>
            </a:r>
            <a:r>
              <a:rPr lang="it-IT" sz="3200" b="1" dirty="0"/>
              <a:t>posto </a:t>
            </a:r>
            <a:r>
              <a:rPr lang="it-IT" sz="3200" dirty="0"/>
              <a:t>negli orientamenti alle scelte </a:t>
            </a:r>
            <a:r>
              <a:rPr lang="it-IT" sz="3200" dirty="0" smtClean="0"/>
              <a:t>quotidiane</a:t>
            </a:r>
          </a:p>
          <a:p>
            <a:pPr marL="457200" lvl="0" indent="-457200" fontAlgn="ctr">
              <a:buFont typeface="Arial" panose="020B0604020202020204" pitchFamily="34" charset="0"/>
              <a:buChar char="•"/>
            </a:pPr>
            <a:r>
              <a:rPr lang="it-IT" sz="3200" dirty="0" smtClean="0"/>
              <a:t>Crescita </a:t>
            </a:r>
            <a:r>
              <a:rPr lang="it-IT" sz="3200" dirty="0"/>
              <a:t>di </a:t>
            </a:r>
            <a:r>
              <a:rPr lang="it-IT" sz="3200" b="1" dirty="0"/>
              <a:t>maturità e </a:t>
            </a:r>
            <a:r>
              <a:rPr lang="it-IT" sz="3200" b="1" dirty="0" smtClean="0"/>
              <a:t>consapevolezza</a:t>
            </a:r>
          </a:p>
          <a:p>
            <a:pPr marL="457200" lvl="0" indent="-457200" fontAlgn="ctr">
              <a:buFont typeface="Arial" panose="020B0604020202020204" pitchFamily="34" charset="0"/>
              <a:buChar char="•"/>
            </a:pPr>
            <a:r>
              <a:rPr lang="it-IT" sz="3200" b="1" dirty="0" smtClean="0"/>
              <a:t>Rischio </a:t>
            </a:r>
            <a:r>
              <a:rPr lang="it-IT" sz="3200" b="1" dirty="0"/>
              <a:t>di confusione </a:t>
            </a:r>
            <a:r>
              <a:rPr lang="it-IT" sz="3200" dirty="0" smtClean="0"/>
              <a:t>nei consumatori </a:t>
            </a:r>
            <a:r>
              <a:rPr lang="it-IT" sz="3200" dirty="0" smtClean="0"/>
              <a:t>derivante </a:t>
            </a:r>
            <a:r>
              <a:rPr lang="it-IT" sz="3200" dirty="0" smtClean="0"/>
              <a:t>da </a:t>
            </a:r>
            <a:r>
              <a:rPr lang="it-IT" sz="3200" dirty="0"/>
              <a:t>annunci </a:t>
            </a:r>
            <a:r>
              <a:rPr lang="it-IT" sz="3200" dirty="0" smtClean="0"/>
              <a:t>apodittici ma spesso contraddittori? </a:t>
            </a:r>
            <a:endParaRPr lang="en-US" sz="3200" dirty="0"/>
          </a:p>
          <a:p>
            <a:pPr lvl="0"/>
            <a:endParaRPr lang="it-IT" sz="3300" dirty="0"/>
          </a:p>
        </p:txBody>
      </p:sp>
    </p:spTree>
    <p:extLst>
      <p:ext uri="{BB962C8B-B14F-4D97-AF65-F5344CB8AC3E}">
        <p14:creationId xmlns:p14="http://schemas.microsoft.com/office/powerpoint/2010/main" val="8841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Crisi ed eccellenza italiana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it-IT" sz="9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3000" dirty="0" smtClean="0"/>
              <a:t>Reazione </a:t>
            </a:r>
            <a:r>
              <a:rPr lang="it-IT" sz="3000" dirty="0" smtClean="0"/>
              <a:t>alla crisi: nuovi </a:t>
            </a:r>
            <a:r>
              <a:rPr lang="it-IT" sz="3000" dirty="0"/>
              <a:t>mercati </a:t>
            </a:r>
            <a:endParaRPr lang="en-US" sz="3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3000" dirty="0" smtClean="0"/>
              <a:t>Meno centralità </a:t>
            </a:r>
            <a:r>
              <a:rPr lang="it-IT" sz="3000" dirty="0"/>
              <a:t>e attenzione </a:t>
            </a:r>
            <a:r>
              <a:rPr lang="it-IT" sz="3000" dirty="0" smtClean="0"/>
              <a:t>verso il mercato </a:t>
            </a:r>
            <a:r>
              <a:rPr lang="it-IT" sz="3000" dirty="0" smtClean="0"/>
              <a:t>Italia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3000" dirty="0" smtClean="0"/>
              <a:t>Ma, i</a:t>
            </a:r>
            <a:r>
              <a:rPr lang="it-IT" sz="3000" dirty="0" smtClean="0"/>
              <a:t>n </a:t>
            </a:r>
            <a:r>
              <a:rPr lang="it-IT" sz="3000" dirty="0"/>
              <a:t>una logica di sistema paese e di </a:t>
            </a:r>
            <a:r>
              <a:rPr lang="it-IT" sz="3000" dirty="0" smtClean="0"/>
              <a:t>immagine del paese </a:t>
            </a:r>
            <a:r>
              <a:rPr lang="it-IT" sz="3000" dirty="0" smtClean="0"/>
              <a:t>come </a:t>
            </a:r>
            <a:r>
              <a:rPr lang="it-IT" sz="3000" dirty="0"/>
              <a:t>eccellenza </a:t>
            </a:r>
            <a:r>
              <a:rPr lang="it-IT" sz="3000" dirty="0" smtClean="0"/>
              <a:t>enogastronomica, </a:t>
            </a:r>
            <a:r>
              <a:rPr lang="it-IT" sz="3000" b="1" dirty="0" smtClean="0"/>
              <a:t>i rischi di queste scelte </a:t>
            </a:r>
            <a:br>
              <a:rPr lang="it-IT" sz="3000" b="1" dirty="0" smtClean="0"/>
            </a:br>
            <a:r>
              <a:rPr lang="it-IT" sz="3000" b="1" dirty="0" smtClean="0"/>
              <a:t>sono alti</a:t>
            </a:r>
            <a:endParaRPr lang="en-US" sz="30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it-IT" sz="32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it-IT" sz="3000" dirty="0"/>
          </a:p>
          <a:p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26941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L’interrogativo di oggi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49263" lvl="0" indent="-449263"/>
            <a:r>
              <a:rPr lang="it-IT" sz="3200" dirty="0" smtClean="0"/>
              <a:t>	Come promuovere l’italianità </a:t>
            </a:r>
            <a:r>
              <a:rPr lang="it-IT" sz="3200" dirty="0"/>
              <a:t>dei nostri prodotti </a:t>
            </a:r>
            <a:r>
              <a:rPr lang="it-IT" sz="3200" dirty="0" smtClean="0"/>
              <a:t>all’estero, quando siamo noi </a:t>
            </a:r>
            <a:r>
              <a:rPr lang="it-IT" sz="3200" dirty="0"/>
              <a:t>i primi a </a:t>
            </a:r>
            <a:r>
              <a:rPr lang="it-IT" sz="3200" dirty="0" smtClean="0"/>
              <a:t>non sostenere a casa </a:t>
            </a:r>
            <a:r>
              <a:rPr lang="it-IT" sz="3200" dirty="0"/>
              <a:t>nostra la bellezza e l’equilibrio che tutti notano e molti invidiano? </a:t>
            </a:r>
            <a:endParaRPr lang="en-US" sz="3200" dirty="0"/>
          </a:p>
          <a:p>
            <a:endParaRPr lang="it-IT" sz="3000" dirty="0"/>
          </a:p>
          <a:p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38115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ov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8781" cy="515541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37303" y="1703916"/>
            <a:ext cx="57361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DF6423"/>
                </a:solidFill>
              </a:rPr>
              <a:t>CULTURA E FORMAZIONE:</a:t>
            </a:r>
          </a:p>
          <a:p>
            <a:r>
              <a:rPr lang="it-IT" sz="2800" dirty="0" smtClean="0">
                <a:solidFill>
                  <a:srgbClr val="74849B"/>
                </a:solidFill>
              </a:rPr>
              <a:t>la giusta combinazione per intervenire sui consumi?</a:t>
            </a:r>
            <a:endParaRPr lang="it-IT" sz="2800" dirty="0">
              <a:solidFill>
                <a:srgbClr val="74849B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32460" y="4137660"/>
            <a:ext cx="2540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ROMA, </a:t>
            </a:r>
            <a:r>
              <a:rPr lang="it-IT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17 </a:t>
            </a:r>
            <a:r>
              <a:rPr lang="it-IT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MAGGIO 2016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579390" y="195473"/>
            <a:ext cx="606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ASSEMBLEA GENERALE 2016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#</a:t>
            </a:r>
            <a:r>
              <a:rPr lang="it-IT" dirty="0" err="1" smtClean="0"/>
              <a:t>beremeglio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14" y="895398"/>
            <a:ext cx="5402943" cy="355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45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ov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8781" cy="515541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37303" y="1703916"/>
            <a:ext cx="57361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DF6423"/>
                </a:solidFill>
              </a:rPr>
              <a:t>CULTURA E FORMAZIONE:</a:t>
            </a:r>
          </a:p>
          <a:p>
            <a:r>
              <a:rPr lang="it-IT" sz="2800" dirty="0" smtClean="0">
                <a:solidFill>
                  <a:srgbClr val="74849B"/>
                </a:solidFill>
              </a:rPr>
              <a:t>la giusta combinazione per intervenire sui consumi?</a:t>
            </a:r>
            <a:endParaRPr lang="it-IT" sz="2800" dirty="0">
              <a:solidFill>
                <a:srgbClr val="74849B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32460" y="4137660"/>
            <a:ext cx="2540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ROMA, </a:t>
            </a:r>
            <a:r>
              <a:rPr lang="it-IT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17 </a:t>
            </a:r>
            <a:r>
              <a:rPr lang="it-IT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MAGGIO 2016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579390" y="195473"/>
            <a:ext cx="606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ASSEMBLEA GENERALE 2016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4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nostri </a:t>
            </a:r>
            <a:r>
              <a:rPr lang="it-IT" dirty="0" err="1" smtClean="0"/>
              <a:t>asset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1020" y="804333"/>
            <a:ext cx="8145780" cy="3790290"/>
          </a:xfrm>
        </p:spPr>
        <p:txBody>
          <a:bodyPr>
            <a:normAutofit/>
          </a:bodyPr>
          <a:lstStyle/>
          <a:p>
            <a:r>
              <a:rPr lang="it-IT" sz="800" dirty="0" smtClean="0"/>
              <a:t> </a:t>
            </a:r>
            <a:endParaRPr lang="it-IT" sz="800" b="1" strike="sngStrike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3200" dirty="0"/>
              <a:t>L</a:t>
            </a:r>
            <a:r>
              <a:rPr lang="it-IT" sz="3200" dirty="0" smtClean="0"/>
              <a:t>a </a:t>
            </a:r>
            <a:r>
              <a:rPr lang="it-IT" sz="3200" b="1" dirty="0"/>
              <a:t>dieta </a:t>
            </a:r>
            <a:r>
              <a:rPr lang="it-IT" sz="3200" b="1" dirty="0" smtClean="0"/>
              <a:t>mediterranea</a:t>
            </a:r>
            <a:r>
              <a:rPr lang="it-IT" sz="3200" dirty="0" smtClean="0"/>
              <a:t>, patrimonio UNESCO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3200" b="1" dirty="0" smtClean="0"/>
              <a:t>Vigne </a:t>
            </a:r>
            <a:r>
              <a:rPr lang="it-IT" sz="3200" b="1" dirty="0"/>
              <a:t>e </a:t>
            </a:r>
            <a:r>
              <a:rPr lang="it-IT" sz="3200" b="1" dirty="0" smtClean="0"/>
              <a:t>territori</a:t>
            </a:r>
            <a:r>
              <a:rPr lang="it-IT" sz="3200" dirty="0" smtClean="0"/>
              <a:t>, protetti anche dallo Stato italiano</a:t>
            </a: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3200" dirty="0"/>
              <a:t>La nostra </a:t>
            </a:r>
            <a:r>
              <a:rPr lang="it-IT" sz="3200" b="1" dirty="0" smtClean="0"/>
              <a:t>cucina</a:t>
            </a:r>
            <a:r>
              <a:rPr lang="it-IT" sz="3200" dirty="0" smtClean="0"/>
              <a:t>, leader per </a:t>
            </a:r>
            <a:r>
              <a:rPr lang="it-IT" sz="3200" dirty="0"/>
              <a:t>capacità di </a:t>
            </a:r>
            <a:r>
              <a:rPr lang="it-IT" sz="3200" dirty="0" smtClean="0"/>
              <a:t>innovare</a:t>
            </a: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3200" b="1" dirty="0" smtClean="0"/>
              <a:t>Fenomeni </a:t>
            </a:r>
            <a:r>
              <a:rPr lang="it-IT" sz="3200" b="1" dirty="0" smtClean="0"/>
              <a:t>mondiali </a:t>
            </a:r>
            <a:r>
              <a:rPr lang="it-IT" sz="3200" dirty="0"/>
              <a:t>come l’aperitivo</a:t>
            </a:r>
            <a:endParaRPr lang="en-US" sz="3200" dirty="0"/>
          </a:p>
          <a:p>
            <a:endParaRPr lang="it-IT" sz="3000" dirty="0"/>
          </a:p>
          <a:p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373396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2015 in due punti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207857" y="800946"/>
            <a:ext cx="8902277" cy="3790290"/>
          </a:xfrm>
        </p:spPr>
        <p:txBody>
          <a:bodyPr>
            <a:normAutofit/>
          </a:bodyPr>
          <a:lstStyle/>
          <a:p>
            <a:pPr lvl="2"/>
            <a:endParaRPr lang="it-IT" sz="33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it-IT" sz="3000" dirty="0" smtClean="0"/>
              <a:t>Il mercato nazionale</a:t>
            </a:r>
            <a:r>
              <a:rPr lang="it-IT" sz="3000" b="1" dirty="0" smtClean="0"/>
              <a:t>: </a:t>
            </a:r>
            <a:r>
              <a:rPr lang="it-IT" sz="3000" b="1" dirty="0"/>
              <a:t>ancora </a:t>
            </a:r>
            <a:r>
              <a:rPr lang="it-IT" sz="3000" b="1" dirty="0" smtClean="0"/>
              <a:t>complesso</a:t>
            </a:r>
          </a:p>
          <a:p>
            <a:pPr marL="1428750" lvl="2" indent="-514350">
              <a:buFont typeface="+mj-lt"/>
              <a:buAutoNum type="arabicPeriod"/>
            </a:pPr>
            <a:endParaRPr lang="it-IT" sz="3000" dirty="0"/>
          </a:p>
          <a:p>
            <a:pPr marL="1428750" lvl="2" indent="-514350">
              <a:buFont typeface="+mj-lt"/>
              <a:buAutoNum type="arabicPeriod"/>
            </a:pPr>
            <a:r>
              <a:rPr lang="it-IT" sz="3000" dirty="0" smtClean="0"/>
              <a:t>I mercati internazionali</a:t>
            </a:r>
            <a:r>
              <a:rPr lang="it-IT" sz="3000" b="1" dirty="0" smtClean="0"/>
              <a:t>: buoni risultati, ma non basta</a:t>
            </a:r>
          </a:p>
          <a:p>
            <a:pPr lvl="2"/>
            <a:endParaRPr lang="it-IT" sz="3300" dirty="0"/>
          </a:p>
        </p:txBody>
      </p:sp>
    </p:spTree>
    <p:extLst>
      <p:ext uri="{BB962C8B-B14F-4D97-AF65-F5344CB8AC3E}">
        <p14:creationId xmlns:p14="http://schemas.microsoft.com/office/powerpoint/2010/main" val="13666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nostri auspici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8640" y="804333"/>
            <a:ext cx="8138160" cy="3790290"/>
          </a:xfrm>
        </p:spPr>
        <p:txBody>
          <a:bodyPr>
            <a:normAutofit/>
          </a:bodyPr>
          <a:lstStyle/>
          <a:p>
            <a:r>
              <a:rPr lang="it-IT" sz="3000" dirty="0" smtClean="0"/>
              <a:t> </a:t>
            </a:r>
            <a:endParaRPr lang="it-IT" sz="3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3000" dirty="0" smtClean="0"/>
              <a:t>Occorre </a:t>
            </a:r>
            <a:r>
              <a:rPr lang="it-IT" sz="3000" dirty="0"/>
              <a:t>che tutti gli italiani </a:t>
            </a:r>
            <a:r>
              <a:rPr lang="it-IT" sz="3000" dirty="0" smtClean="0"/>
              <a:t>ne diventino </a:t>
            </a:r>
            <a:r>
              <a:rPr lang="it-IT" sz="3000" b="1" dirty="0"/>
              <a:t>consapevoli e </a:t>
            </a:r>
            <a:r>
              <a:rPr lang="it-IT" sz="3000" b="1" dirty="0" smtClean="0"/>
              <a:t>orgogliosi</a:t>
            </a:r>
            <a:endParaRPr lang="en-US" sz="30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3000" dirty="0"/>
              <a:t>Occorre che educazione e informazione siano orientati verso la </a:t>
            </a:r>
            <a:r>
              <a:rPr lang="it-IT" sz="3000" b="1" dirty="0"/>
              <a:t>promozione </a:t>
            </a:r>
            <a:r>
              <a:rPr lang="it-IT" sz="3000" b="1" dirty="0" smtClean="0"/>
              <a:t>dell’equilibrio</a:t>
            </a:r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2683499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ov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8781" cy="515541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37303" y="1703916"/>
            <a:ext cx="57361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DF6423"/>
                </a:solidFill>
              </a:rPr>
              <a:t>CULTURA E FORMAZIONE:</a:t>
            </a:r>
          </a:p>
          <a:p>
            <a:r>
              <a:rPr lang="it-IT" sz="2800" dirty="0" smtClean="0">
                <a:solidFill>
                  <a:srgbClr val="74849B"/>
                </a:solidFill>
              </a:rPr>
              <a:t>la giusta combinazione per intervenire sui consumi?</a:t>
            </a:r>
            <a:endParaRPr lang="it-IT" sz="2800" dirty="0">
              <a:solidFill>
                <a:srgbClr val="74849B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32460" y="4137660"/>
            <a:ext cx="2540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ROMA, </a:t>
            </a:r>
            <a:r>
              <a:rPr lang="it-IT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17 </a:t>
            </a:r>
            <a:r>
              <a:rPr lang="it-IT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MAGGIO 2016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579390" y="195473"/>
            <a:ext cx="606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ASSEMBLEA GENERALE 2016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ov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6418" cy="515408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89703" y="1938172"/>
            <a:ext cx="5736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solidFill>
                  <a:srgbClr val="DF6423"/>
                </a:solidFill>
              </a:rPr>
              <a:t>GRAZIE A TUTTI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578209" y="195473"/>
            <a:ext cx="481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DF6423"/>
                </a:solidFill>
              </a:rPr>
              <a:t>ASSEMBLEA GENERALE 2016</a:t>
            </a:r>
            <a:endParaRPr lang="en-US" sz="2800" b="1" dirty="0">
              <a:solidFill>
                <a:srgbClr val="DF64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L’export 2015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1980" y="800946"/>
            <a:ext cx="8092440" cy="3790290"/>
          </a:xfrm>
        </p:spPr>
        <p:txBody>
          <a:bodyPr>
            <a:normAutofit/>
          </a:bodyPr>
          <a:lstStyle/>
          <a:p>
            <a:pPr lvl="2"/>
            <a:endParaRPr lang="it-IT" sz="3300" dirty="0" smtClean="0"/>
          </a:p>
          <a:p>
            <a:endParaRPr lang="it-IT" sz="3000" dirty="0"/>
          </a:p>
          <a:p>
            <a:endParaRPr lang="it-IT" sz="300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82" y="872507"/>
            <a:ext cx="4996410" cy="359612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90984" y="1337807"/>
            <a:ext cx="3640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solidFill>
                  <a:srgbClr val="74849B"/>
                </a:solidFill>
                <a:cs typeface="Calibri"/>
              </a:rPr>
              <a:t>C</a:t>
            </a:r>
            <a:r>
              <a:rPr lang="it-IT" sz="3000" dirty="0" smtClean="0">
                <a:solidFill>
                  <a:srgbClr val="74849B"/>
                </a:solidFill>
                <a:cs typeface="Calibri"/>
              </a:rPr>
              <a:t>on </a:t>
            </a:r>
            <a:r>
              <a:rPr lang="it-IT" sz="3000" dirty="0">
                <a:solidFill>
                  <a:srgbClr val="74849B"/>
                </a:solidFill>
                <a:cs typeface="Calibri"/>
              </a:rPr>
              <a:t>5,5 </a:t>
            </a:r>
            <a:r>
              <a:rPr lang="it-IT" sz="3000" dirty="0" err="1">
                <a:solidFill>
                  <a:srgbClr val="74849B"/>
                </a:solidFill>
                <a:cs typeface="Calibri"/>
              </a:rPr>
              <a:t>mld</a:t>
            </a:r>
            <a:r>
              <a:rPr lang="it-IT" sz="3000" dirty="0">
                <a:solidFill>
                  <a:srgbClr val="74849B"/>
                </a:solidFill>
                <a:cs typeface="Calibri"/>
              </a:rPr>
              <a:t> di </a:t>
            </a:r>
            <a:r>
              <a:rPr lang="it-IT" sz="3000" dirty="0" smtClean="0">
                <a:solidFill>
                  <a:srgbClr val="74849B"/>
                </a:solidFill>
                <a:cs typeface="Calibri"/>
              </a:rPr>
              <a:t>euro r</a:t>
            </a:r>
            <a:r>
              <a:rPr lang="it-IT" sz="3000" dirty="0" smtClean="0">
                <a:solidFill>
                  <a:srgbClr val="74849B"/>
                </a:solidFill>
                <a:latin typeface="Calibri"/>
                <a:cs typeface="Calibri"/>
              </a:rPr>
              <a:t>appresentiamo </a:t>
            </a:r>
            <a:r>
              <a:rPr lang="it-IT" sz="3000" dirty="0">
                <a:solidFill>
                  <a:srgbClr val="74849B"/>
                </a:solidFill>
                <a:latin typeface="Calibri"/>
                <a:cs typeface="Calibri"/>
              </a:rPr>
              <a:t>il </a:t>
            </a:r>
            <a:r>
              <a:rPr lang="it-IT" sz="3000" b="1" dirty="0" smtClean="0">
                <a:solidFill>
                  <a:srgbClr val="74849B"/>
                </a:solidFill>
                <a:latin typeface="Calibri"/>
                <a:cs typeface="Calibri"/>
              </a:rPr>
              <a:t>22,5%</a:t>
            </a:r>
            <a:r>
              <a:rPr lang="it-IT" sz="3000" dirty="0" smtClean="0">
                <a:solidFill>
                  <a:srgbClr val="74849B"/>
                </a:solidFill>
                <a:latin typeface="Calibri"/>
                <a:cs typeface="Calibri"/>
              </a:rPr>
              <a:t> </a:t>
            </a:r>
            <a:r>
              <a:rPr lang="it-IT" sz="3000" b="1" dirty="0" smtClean="0">
                <a:solidFill>
                  <a:srgbClr val="74849B"/>
                </a:solidFill>
                <a:latin typeface="Calibri"/>
                <a:cs typeface="Calibri"/>
              </a:rPr>
              <a:t>dell’export agroalimentare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1065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Dove esportiamo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1980" y="800946"/>
            <a:ext cx="8092440" cy="3790290"/>
          </a:xfrm>
        </p:spPr>
        <p:txBody>
          <a:bodyPr>
            <a:normAutofit/>
          </a:bodyPr>
          <a:lstStyle/>
          <a:p>
            <a:pPr marL="457200" lvl="0" indent="-457200" fontAlgn="ctr">
              <a:buFont typeface="Arial" panose="020B0604020202020204" pitchFamily="34" charset="0"/>
              <a:buChar char="•"/>
            </a:pPr>
            <a:endParaRPr lang="it-IT" sz="800" b="1" dirty="0" smtClean="0"/>
          </a:p>
          <a:p>
            <a:pPr marL="457200" lvl="0" indent="-457200" fontAlgn="ctr">
              <a:buFont typeface="Arial" panose="020B0604020202020204" pitchFamily="34" charset="0"/>
              <a:buChar char="•"/>
            </a:pPr>
            <a:r>
              <a:rPr lang="it-IT" sz="3000" b="1" dirty="0"/>
              <a:t>V</a:t>
            </a:r>
            <a:r>
              <a:rPr lang="it-IT" sz="3000" b="1" dirty="0" smtClean="0"/>
              <a:t>ini </a:t>
            </a:r>
            <a:r>
              <a:rPr lang="it-IT" sz="3000" b="1" dirty="0"/>
              <a:t>e </a:t>
            </a:r>
            <a:r>
              <a:rPr lang="it-IT" sz="3000" b="1" dirty="0" smtClean="0"/>
              <a:t>aceti</a:t>
            </a:r>
            <a:r>
              <a:rPr lang="it-IT" sz="3000" dirty="0" smtClean="0"/>
              <a:t>: equilibrio </a:t>
            </a:r>
            <a:r>
              <a:rPr lang="it-IT" sz="3000" dirty="0"/>
              <a:t>fra export verso UE ed extra UE </a:t>
            </a:r>
            <a:endParaRPr lang="it-IT" sz="3000" dirty="0" smtClean="0"/>
          </a:p>
          <a:p>
            <a:pPr marL="457200" lvl="0" indent="-457200" fontAlgn="ctr">
              <a:buFont typeface="Arial" panose="020B0604020202020204" pitchFamily="34" charset="0"/>
              <a:buChar char="•"/>
            </a:pPr>
            <a:r>
              <a:rPr lang="it-IT" sz="3000" b="1" dirty="0" smtClean="0"/>
              <a:t>Spiriti</a:t>
            </a:r>
            <a:r>
              <a:rPr lang="it-IT" sz="3000" dirty="0" smtClean="0"/>
              <a:t>: maggiore peso UE</a:t>
            </a:r>
            <a:endParaRPr lang="en-US" sz="3000" dirty="0"/>
          </a:p>
          <a:p>
            <a:pPr marL="457200" indent="-457200" fontAlgn="ctr">
              <a:buFont typeface="Arial" panose="020B0604020202020204" pitchFamily="34" charset="0"/>
              <a:buChar char="•"/>
            </a:pPr>
            <a:r>
              <a:rPr lang="it-IT" sz="3000" b="1" dirty="0"/>
              <a:t>V</a:t>
            </a:r>
            <a:r>
              <a:rPr lang="it-IT" sz="3000" b="1" dirty="0" smtClean="0"/>
              <a:t>ini</a:t>
            </a:r>
            <a:r>
              <a:rPr lang="it-IT" sz="3000" dirty="0" smtClean="0"/>
              <a:t>: </a:t>
            </a:r>
            <a:r>
              <a:rPr lang="it-IT" sz="3000" dirty="0"/>
              <a:t>US, </a:t>
            </a:r>
            <a:r>
              <a:rPr lang="it-IT" sz="3000" dirty="0" smtClean="0"/>
              <a:t>G, </a:t>
            </a:r>
            <a:r>
              <a:rPr lang="it-IT" sz="3000" dirty="0"/>
              <a:t>UK, CH e </a:t>
            </a:r>
            <a:r>
              <a:rPr lang="it-IT" sz="3000" dirty="0" smtClean="0"/>
              <a:t>CAN i </a:t>
            </a:r>
            <a:r>
              <a:rPr lang="it-IT" sz="3000" dirty="0"/>
              <a:t>primi cinque </a:t>
            </a:r>
            <a:r>
              <a:rPr lang="it-IT" sz="3000" dirty="0" smtClean="0"/>
              <a:t>mercati</a:t>
            </a:r>
          </a:p>
          <a:p>
            <a:pPr marL="457200" indent="-457200" fontAlgn="ctr">
              <a:buFont typeface="Arial" panose="020B0604020202020204" pitchFamily="34" charset="0"/>
              <a:buChar char="•"/>
            </a:pPr>
            <a:r>
              <a:rPr lang="it-IT" sz="3000" b="1" dirty="0" smtClean="0"/>
              <a:t>Acquaviti</a:t>
            </a:r>
            <a:r>
              <a:rPr lang="it-IT" sz="3000" b="1" dirty="0"/>
              <a:t>, </a:t>
            </a:r>
            <a:r>
              <a:rPr lang="it-IT" sz="3000" b="1" dirty="0" smtClean="0"/>
              <a:t>liquori </a:t>
            </a:r>
            <a:r>
              <a:rPr lang="it-IT" sz="3000" b="1" dirty="0"/>
              <a:t>ed </a:t>
            </a:r>
            <a:r>
              <a:rPr lang="it-IT" sz="3000" b="1" dirty="0" smtClean="0"/>
              <a:t>aceti</a:t>
            </a:r>
            <a:r>
              <a:rPr lang="it-IT" sz="3000" dirty="0" smtClean="0"/>
              <a:t>: US</a:t>
            </a:r>
            <a:r>
              <a:rPr lang="it-IT" sz="3000" dirty="0"/>
              <a:t>, </a:t>
            </a:r>
            <a:r>
              <a:rPr lang="it-IT" sz="3000" dirty="0" smtClean="0"/>
              <a:t>UK </a:t>
            </a:r>
            <a:r>
              <a:rPr lang="it-IT" sz="3000" dirty="0"/>
              <a:t>e </a:t>
            </a:r>
            <a:r>
              <a:rPr lang="it-IT" sz="3000" dirty="0" smtClean="0"/>
              <a:t>G sempre </a:t>
            </a:r>
            <a:r>
              <a:rPr lang="it-IT" sz="3000" dirty="0"/>
              <a:t>fra i primi cinque </a:t>
            </a:r>
            <a:r>
              <a:rPr lang="it-IT" sz="3000" dirty="0" smtClean="0"/>
              <a:t>paesi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564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futuro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160" y="800946"/>
            <a:ext cx="8176260" cy="3790290"/>
          </a:xfrm>
        </p:spPr>
        <p:txBody>
          <a:bodyPr>
            <a:normAutofit/>
          </a:bodyPr>
          <a:lstStyle/>
          <a:p>
            <a:endParaRPr lang="it-IT" sz="3000" dirty="0" smtClean="0"/>
          </a:p>
          <a:p>
            <a:pPr algn="ctr"/>
            <a:r>
              <a:rPr lang="it-IT" sz="3000" dirty="0" smtClean="0"/>
              <a:t>Abbiamo </a:t>
            </a:r>
            <a:r>
              <a:rPr lang="it-IT" sz="3000" dirty="0"/>
              <a:t>un nuovo </a:t>
            </a:r>
            <a:r>
              <a:rPr lang="it-IT" sz="3000" dirty="0" smtClean="0"/>
              <a:t>traguardo (almeno con l’export di vini): </a:t>
            </a:r>
            <a:r>
              <a:rPr lang="it-IT" sz="3000" b="1" dirty="0"/>
              <a:t>7 miliardi di euro </a:t>
            </a:r>
          </a:p>
          <a:p>
            <a:endParaRPr lang="it-IT" sz="3000" dirty="0"/>
          </a:p>
          <a:p>
            <a:pPr lvl="0" algn="ctr" fontAlgn="ctr"/>
            <a:r>
              <a:rPr lang="it-IT" sz="3200" dirty="0" smtClean="0"/>
              <a:t>Le </a:t>
            </a:r>
            <a:r>
              <a:rPr lang="it-IT" sz="3200" dirty="0"/>
              <a:t>nostre </a:t>
            </a:r>
            <a:r>
              <a:rPr lang="it-IT" sz="3200" dirty="0" smtClean="0"/>
              <a:t>necessità: </a:t>
            </a:r>
            <a:r>
              <a:rPr lang="it-IT" sz="3200" b="1" dirty="0"/>
              <a:t>consolidare i mercati tradizionali e sviluppare nuovi </a:t>
            </a:r>
            <a:r>
              <a:rPr lang="it-IT" sz="3200" b="1" dirty="0" smtClean="0"/>
              <a:t>mercati</a:t>
            </a:r>
            <a:endParaRPr lang="en-US" sz="2000" b="1" dirty="0"/>
          </a:p>
          <a:p>
            <a:endParaRPr lang="it-IT" sz="3000" dirty="0" smtClean="0"/>
          </a:p>
        </p:txBody>
      </p:sp>
    </p:spTree>
    <p:extLst>
      <p:ext uri="{BB962C8B-B14F-4D97-AF65-F5344CB8AC3E}">
        <p14:creationId xmlns:p14="http://schemas.microsoft.com/office/powerpoint/2010/main" val="37501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Nel 2015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7220" y="804333"/>
            <a:ext cx="8069580" cy="3790290"/>
          </a:xfrm>
        </p:spPr>
        <p:txBody>
          <a:bodyPr>
            <a:normAutofit/>
          </a:bodyPr>
          <a:lstStyle/>
          <a:p>
            <a:pPr lvl="0"/>
            <a:endParaRPr lang="it-IT" sz="900" dirty="0" smtClean="0"/>
          </a:p>
          <a:p>
            <a:pPr lvl="0"/>
            <a:r>
              <a:rPr lang="it-IT" sz="3000" dirty="0" smtClean="0"/>
              <a:t>Hanno giocato a nostro favore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3000" b="1" dirty="0" smtClean="0"/>
              <a:t>l’appeal</a:t>
            </a:r>
            <a:r>
              <a:rPr lang="it-IT" sz="3000" dirty="0" smtClean="0"/>
              <a:t> </a:t>
            </a:r>
            <a:r>
              <a:rPr lang="it-IT" sz="3000" dirty="0"/>
              <a:t>dei nostri </a:t>
            </a:r>
            <a:r>
              <a:rPr lang="it-IT" sz="3000" dirty="0" smtClean="0"/>
              <a:t>prodotti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3000" b="1" dirty="0" smtClean="0"/>
              <a:t>la </a:t>
            </a:r>
            <a:r>
              <a:rPr lang="it-IT" sz="3000" b="1" dirty="0"/>
              <a:t>capacità </a:t>
            </a:r>
            <a:r>
              <a:rPr lang="it-IT" sz="3000" dirty="0" smtClean="0"/>
              <a:t>degli operatori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3000" b="1" dirty="0"/>
              <a:t>le valute </a:t>
            </a:r>
            <a:r>
              <a:rPr lang="it-IT" sz="3000" dirty="0"/>
              <a:t>e il rapporto favorevole del cambio dollaro/euro</a:t>
            </a:r>
          </a:p>
          <a:p>
            <a:pPr lvl="0"/>
            <a:r>
              <a:rPr lang="it-IT" sz="3000" dirty="0" smtClean="0"/>
              <a:t> </a:t>
            </a:r>
            <a:endParaRPr lang="en-US" sz="3000" dirty="0"/>
          </a:p>
          <a:p>
            <a:pPr lvl="0"/>
            <a:endParaRPr lang="it-IT" sz="2800" dirty="0" smtClean="0"/>
          </a:p>
          <a:p>
            <a:pPr lvl="0"/>
            <a:endParaRPr lang="it-IT" sz="2800" dirty="0"/>
          </a:p>
          <a:p>
            <a:endParaRPr lang="it-IT" sz="2700" dirty="0"/>
          </a:p>
        </p:txBody>
      </p:sp>
    </p:spTree>
    <p:extLst>
      <p:ext uri="{BB962C8B-B14F-4D97-AF65-F5344CB8AC3E}">
        <p14:creationId xmlns:p14="http://schemas.microsoft.com/office/powerpoint/2010/main" val="21535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valore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it-IT" sz="900" dirty="0" smtClean="0"/>
          </a:p>
          <a:p>
            <a:pPr marL="358775" lvl="0" indent="-358775"/>
            <a:r>
              <a:rPr lang="it-IT" sz="900" dirty="0" smtClean="0"/>
              <a:t>	</a:t>
            </a:r>
          </a:p>
          <a:p>
            <a:pPr marL="358775" lvl="0" indent="-358775"/>
            <a:r>
              <a:rPr lang="it-IT" sz="3000" dirty="0"/>
              <a:t>	</a:t>
            </a:r>
            <a:r>
              <a:rPr lang="it-IT" sz="3000" dirty="0" smtClean="0"/>
              <a:t>Continua </a:t>
            </a:r>
            <a:r>
              <a:rPr lang="it-IT" sz="3000" dirty="0"/>
              <a:t>la crescita del valore perché </a:t>
            </a:r>
            <a:r>
              <a:rPr lang="it-IT" sz="3000" dirty="0" smtClean="0"/>
              <a:t>aumenta </a:t>
            </a:r>
            <a:r>
              <a:rPr lang="it-IT" sz="3000" dirty="0"/>
              <a:t>il valore dei nostri </a:t>
            </a:r>
            <a:r>
              <a:rPr lang="it-IT" sz="3000" dirty="0" smtClean="0"/>
              <a:t>prodotti: </a:t>
            </a:r>
          </a:p>
          <a:p>
            <a:pPr marL="358775" lvl="0" indent="-358775"/>
            <a:r>
              <a:rPr lang="it-IT" sz="3000" b="1" dirty="0"/>
              <a:t>	</a:t>
            </a:r>
            <a:r>
              <a:rPr lang="it-IT" sz="3000" b="1" dirty="0" smtClean="0"/>
              <a:t>+</a:t>
            </a:r>
            <a:r>
              <a:rPr lang="it-IT" sz="3000" b="1" dirty="0"/>
              <a:t>2,6% </a:t>
            </a:r>
            <a:r>
              <a:rPr lang="it-IT" sz="3000" b="1" dirty="0" smtClean="0"/>
              <a:t>di media </a:t>
            </a:r>
            <a:r>
              <a:rPr lang="it-IT" sz="3000" dirty="0" smtClean="0"/>
              <a:t>per </a:t>
            </a:r>
            <a:r>
              <a:rPr lang="it-IT" sz="3000" dirty="0"/>
              <a:t>le diverse categorie </a:t>
            </a:r>
            <a:r>
              <a:rPr lang="it-IT" sz="3000" dirty="0" smtClean="0"/>
              <a:t>rappresentate</a:t>
            </a:r>
            <a:endParaRPr lang="en-US" sz="3000" dirty="0"/>
          </a:p>
          <a:p>
            <a:endParaRPr lang="en-US" sz="1800" dirty="0"/>
          </a:p>
          <a:p>
            <a:pPr lvl="0"/>
            <a:endParaRPr lang="it-IT" sz="2800" dirty="0" smtClean="0"/>
          </a:p>
          <a:p>
            <a:pPr lvl="0"/>
            <a:endParaRPr lang="it-IT" sz="2800" dirty="0"/>
          </a:p>
          <a:p>
            <a:endParaRPr lang="it-IT" sz="2700" dirty="0"/>
          </a:p>
        </p:txBody>
      </p:sp>
    </p:spTree>
    <p:extLst>
      <p:ext uri="{BB962C8B-B14F-4D97-AF65-F5344CB8AC3E}">
        <p14:creationId xmlns:p14="http://schemas.microsoft.com/office/powerpoint/2010/main" val="36717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chiediamo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0560" y="804333"/>
            <a:ext cx="8275320" cy="3790290"/>
          </a:xfrm>
        </p:spPr>
        <p:txBody>
          <a:bodyPr>
            <a:normAutofit/>
          </a:bodyPr>
          <a:lstStyle/>
          <a:p>
            <a:endParaRPr lang="it-IT" sz="900" dirty="0" smtClean="0"/>
          </a:p>
          <a:p>
            <a:r>
              <a:rPr lang="it-IT" sz="3000" b="1" dirty="0" err="1" smtClean="0"/>
              <a:t>Mipaaf</a:t>
            </a:r>
            <a:r>
              <a:rPr lang="it-IT" sz="3000" b="1" dirty="0" smtClean="0"/>
              <a:t> e MISE </a:t>
            </a:r>
            <a:r>
              <a:rPr lang="it-IT" sz="3000" dirty="0" smtClean="0"/>
              <a:t>sono al nostro fianco</a:t>
            </a:r>
          </a:p>
          <a:p>
            <a:endParaRPr lang="it-IT" sz="900" dirty="0" smtClean="0"/>
          </a:p>
          <a:p>
            <a:r>
              <a:rPr lang="it-IT" sz="3000" dirty="0" smtClean="0"/>
              <a:t>A loro chiediamo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700" dirty="0" smtClean="0"/>
              <a:t>gioco </a:t>
            </a:r>
            <a:r>
              <a:rPr lang="it-IT" sz="2700" dirty="0"/>
              <a:t>di squadra, </a:t>
            </a:r>
            <a:endParaRPr lang="it-IT" sz="27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700" dirty="0" smtClean="0"/>
              <a:t>minore demagogia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700" dirty="0" smtClean="0"/>
              <a:t>massima </a:t>
            </a:r>
            <a:r>
              <a:rPr lang="it-IT" sz="2700" dirty="0"/>
              <a:t>attenzione alle caratteristiche del </a:t>
            </a: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>nostro </a:t>
            </a:r>
            <a:r>
              <a:rPr lang="it-IT" sz="2700" dirty="0"/>
              <a:t>sistema</a:t>
            </a:r>
          </a:p>
        </p:txBody>
      </p:sp>
    </p:spTree>
    <p:extLst>
      <p:ext uri="{BB962C8B-B14F-4D97-AF65-F5344CB8AC3E}">
        <p14:creationId xmlns:p14="http://schemas.microsoft.com/office/powerpoint/2010/main" val="16875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mercato nazionale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1338" indent="-541338"/>
            <a:r>
              <a:rPr lang="it-IT" sz="900" dirty="0" smtClean="0"/>
              <a:t>	</a:t>
            </a:r>
          </a:p>
          <a:p>
            <a:pPr marL="541338" indent="-541338"/>
            <a:r>
              <a:rPr lang="it-IT" sz="3000" dirty="0" smtClean="0"/>
              <a:t>	Oggi vogliamo </a:t>
            </a:r>
            <a:r>
              <a:rPr lang="it-IT" sz="3000" dirty="0"/>
              <a:t>guardare con </a:t>
            </a:r>
            <a:r>
              <a:rPr lang="it-IT" sz="3000" b="1" dirty="0"/>
              <a:t>più attenzione </a:t>
            </a:r>
            <a:r>
              <a:rPr lang="it-IT" sz="3000" dirty="0"/>
              <a:t>al </a:t>
            </a:r>
            <a:r>
              <a:rPr lang="it-IT" sz="3000" b="1" dirty="0"/>
              <a:t>mercato </a:t>
            </a:r>
            <a:r>
              <a:rPr lang="it-IT" sz="3000" b="1" dirty="0" smtClean="0"/>
              <a:t>nazionale</a:t>
            </a:r>
            <a:endParaRPr lang="it-IT" sz="3000" dirty="0" smtClean="0"/>
          </a:p>
          <a:p>
            <a:endParaRPr lang="it-IT" sz="1800" dirty="0" smtClean="0"/>
          </a:p>
          <a:p>
            <a:pPr marL="541338"/>
            <a:r>
              <a:rPr lang="it-IT" sz="3000" dirty="0" smtClean="0"/>
              <a:t>Perché </a:t>
            </a:r>
            <a:r>
              <a:rPr lang="it-IT" sz="3000" dirty="0"/>
              <a:t>il nostro paese, la nostra cultura, il nostro stile di vita </a:t>
            </a:r>
            <a:r>
              <a:rPr lang="it-IT" sz="3000" b="1" dirty="0" smtClean="0"/>
              <a:t>sono </a:t>
            </a:r>
            <a:r>
              <a:rPr lang="it-IT" sz="3000" b="1" dirty="0"/>
              <a:t>parte del valore dei nostri </a:t>
            </a:r>
            <a:r>
              <a:rPr lang="it-IT" sz="3000" b="1" dirty="0" smtClean="0"/>
              <a:t>prodotti</a:t>
            </a:r>
            <a:endParaRPr lang="it-IT" sz="3000" dirty="0" smtClean="0"/>
          </a:p>
          <a:p>
            <a:pPr marL="541338"/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2111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Office PowerPoint</Application>
  <PresentationFormat>Presentazione su schermo (16:9)</PresentationFormat>
  <Paragraphs>124</Paragraphs>
  <Slides>22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Arial</vt:lpstr>
      <vt:lpstr>Avenir Book</vt:lpstr>
      <vt:lpstr>Calibri</vt:lpstr>
      <vt:lpstr>Times New Roman</vt:lpstr>
      <vt:lpstr>Wingdings</vt:lpstr>
      <vt:lpstr>Tema di Office</vt:lpstr>
      <vt:lpstr>Presentazione standard di PowerPoint</vt:lpstr>
      <vt:lpstr>Il 2015 in due punti</vt:lpstr>
      <vt:lpstr>L’export 2015</vt:lpstr>
      <vt:lpstr>Dove esportiamo</vt:lpstr>
      <vt:lpstr>Il futuro</vt:lpstr>
      <vt:lpstr>Nel 2015</vt:lpstr>
      <vt:lpstr>Il valore</vt:lpstr>
      <vt:lpstr>Cosa chiediamo</vt:lpstr>
      <vt:lpstr>Il mercato nazionale</vt:lpstr>
      <vt:lpstr>15 anni di difficoltà in pochi dati</vt:lpstr>
      <vt:lpstr>Dove siamo oggi</vt:lpstr>
      <vt:lpstr>Expo 2015</vt:lpstr>
      <vt:lpstr>Cibo/salute</vt:lpstr>
      <vt:lpstr>Crisi ed eccellenza italiana</vt:lpstr>
      <vt:lpstr>L’interrogativo di oggi</vt:lpstr>
      <vt:lpstr>Presentazione standard di PowerPoint</vt:lpstr>
      <vt:lpstr>#beremeglio</vt:lpstr>
      <vt:lpstr>Presentazione standard di PowerPoint</vt:lpstr>
      <vt:lpstr>I nostri asset</vt:lpstr>
      <vt:lpstr>I nostri auspici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Prova</dc:title>
  <dc:creator>Annina</dc:creator>
  <cp:lastModifiedBy>Elena Zaco</cp:lastModifiedBy>
  <cp:revision>30</cp:revision>
  <dcterms:created xsi:type="dcterms:W3CDTF">2016-05-11T13:49:34Z</dcterms:created>
  <dcterms:modified xsi:type="dcterms:W3CDTF">2016-05-16T12:41:21Z</dcterms:modified>
</cp:coreProperties>
</file>